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7.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9.jpg" ContentType="image/jpg"/>
  <Override PartName="/ppt/notesSlides/notesSlide21.xml" ContentType="application/vnd.openxmlformats-officedocument.presentationml.notesSlide+xml"/>
  <Override PartName="/ppt/media/image20.jpg" ContentType="image/jpg"/>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7" r:id="rId2"/>
    <p:sldId id="333" r:id="rId3"/>
    <p:sldId id="336" r:id="rId4"/>
    <p:sldId id="335" r:id="rId5"/>
    <p:sldId id="261" r:id="rId6"/>
    <p:sldId id="263" r:id="rId7"/>
    <p:sldId id="307" r:id="rId8"/>
    <p:sldId id="258" r:id="rId9"/>
    <p:sldId id="262" r:id="rId10"/>
    <p:sldId id="264" r:id="rId11"/>
    <p:sldId id="334" r:id="rId12"/>
    <p:sldId id="277" r:id="rId13"/>
    <p:sldId id="278" r:id="rId14"/>
    <p:sldId id="259" r:id="rId15"/>
    <p:sldId id="282" r:id="rId16"/>
    <p:sldId id="286" r:id="rId17"/>
    <p:sldId id="284" r:id="rId18"/>
    <p:sldId id="287" r:id="rId19"/>
    <p:sldId id="288" r:id="rId20"/>
    <p:sldId id="289" r:id="rId21"/>
    <p:sldId id="290" r:id="rId22"/>
    <p:sldId id="272" r:id="rId23"/>
    <p:sldId id="275" r:id="rId24"/>
    <p:sldId id="300" r:id="rId25"/>
    <p:sldId id="302" r:id="rId26"/>
    <p:sldId id="337"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3385" autoAdjust="0"/>
  </p:normalViewPr>
  <p:slideViewPr>
    <p:cSldViewPr>
      <p:cViewPr varScale="1">
        <p:scale>
          <a:sx n="47" d="100"/>
          <a:sy n="47" d="100"/>
        </p:scale>
        <p:origin x="1114" y="38"/>
      </p:cViewPr>
      <p:guideLst>
        <p:guide orient="horz" pos="2880"/>
        <p:guide pos="2160"/>
      </p:guideLst>
    </p:cSldViewPr>
  </p:slideViewPr>
  <p:outlineViewPr>
    <p:cViewPr>
      <p:scale>
        <a:sx n="33" d="100"/>
        <a:sy n="33" d="100"/>
      </p:scale>
      <p:origin x="0" y="-3811"/>
    </p:cViewPr>
  </p:outlineViewPr>
  <p:notesTextViewPr>
    <p:cViewPr>
      <p:scale>
        <a:sx n="100" d="100"/>
        <a:sy n="100" d="100"/>
      </p:scale>
      <p:origin x="0" y="0"/>
    </p:cViewPr>
  </p:notesTextViewPr>
  <p:sorterViewPr>
    <p:cViewPr>
      <p:scale>
        <a:sx n="1995969" d="2000000"/>
        <a:sy n="1995969" d="2000000"/>
      </p:scale>
      <p:origin x="0" y="-1867"/>
    </p:cViewPr>
  </p:sorterViewPr>
  <p:notesViewPr>
    <p:cSldViewPr>
      <p:cViewPr varScale="1">
        <p:scale>
          <a:sx n="84" d="100"/>
          <a:sy n="84" d="100"/>
        </p:scale>
        <p:origin x="216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E4A498B0-8B14-4263-A0B9-54F0D5D7BD63}" type="datetimeFigureOut">
              <a:rPr lang="en-US" smtClean="0"/>
              <a:t>3/14/2023</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D781F7B-0CE5-42D2-9979-0A1D6C4C3078}" type="slidenum">
              <a:rPr lang="en-US" smtClean="0"/>
              <a:t>‹#›</a:t>
            </a:fld>
            <a:endParaRPr lang="en-US" dirty="0"/>
          </a:p>
        </p:txBody>
      </p:sp>
    </p:spTree>
    <p:extLst>
      <p:ext uri="{BB962C8B-B14F-4D97-AF65-F5344CB8AC3E}">
        <p14:creationId xmlns:p14="http://schemas.microsoft.com/office/powerpoint/2010/main" val="34265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37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20:03:55</a:t>
            </a:r>
          </a:p>
          <a:p>
            <a:r>
              <a:rPr dirty="0"/>
              <a:t>--------------------------------------------</a:t>
            </a:r>
          </a:p>
          <a:p>
            <a:r>
              <a:rPr dirty="0"/>
              <a:t>During each presentation to orient  new participants, new  employees, and/or the general  public to its WIOA Title  I-financially assisted program or  activity, in person or over the  internet or using other  technology, a recipient must  include a discussion of rights and  responsibilities under the  nondiscrimination and equal  opportunity provisions of WIOA,  including the right to file a  complaint of discrimination with  the DHEWD or the US DOL Civil  Rights Center known as the  CRC.. The orientation  information must be  communicated in appropriate  languages and in formats  accessible for individuals with  disabilities.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20:03:57</a:t>
            </a:r>
          </a:p>
          <a:p>
            <a:r>
              <a:rPr dirty="0"/>
              <a:t>--------------------------------------------</a:t>
            </a:r>
          </a:p>
          <a:p>
            <a:r>
              <a:rPr dirty="0"/>
              <a:t>All discrimination complaints must  be reported to the state  regardless of where the  complaint was filed. DHEWD  process all </a:t>
            </a:r>
            <a:r>
              <a:rPr dirty="0" smtClean="0"/>
              <a:t>discrimination  </a:t>
            </a:r>
            <a:r>
              <a:rPr dirty="0"/>
              <a:t>complaints filed at the level and  the state level.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20:03:58</a:t>
            </a:r>
          </a:p>
          <a:p>
            <a:r>
              <a:rPr dirty="0"/>
              <a:t>--------------------------------------------</a:t>
            </a:r>
          </a:p>
          <a:p>
            <a:r>
              <a:rPr dirty="0"/>
              <a:t>It is not mandatory to use our  complaint form. As long as the  complaint is in writing it is  acceptable.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20:03:58</a:t>
            </a:r>
          </a:p>
          <a:p>
            <a:r>
              <a:rPr dirty="0"/>
              <a:t>--------------------------------------------</a:t>
            </a:r>
          </a:p>
          <a:p>
            <a:r>
              <a:rPr dirty="0"/>
              <a:t>The complainant must request the  extension from the CRC director  only.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20:03:58</a:t>
            </a:r>
          </a:p>
          <a:p>
            <a:r>
              <a:rPr dirty="0"/>
              <a:t>--------------------------------------------</a:t>
            </a:r>
          </a:p>
          <a:p>
            <a:r>
              <a:rPr dirty="0"/>
              <a:t>Respondents will receive the right  for presentation and to submit  evidence. The Alternate dispute  (mediation) is only for the  Complainant to decide.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20:03:58</a:t>
            </a:r>
          </a:p>
          <a:p>
            <a:r>
              <a:rPr dirty="0"/>
              <a:t>--------------------------------------------</a:t>
            </a:r>
          </a:p>
          <a:p>
            <a:r>
              <a:rPr dirty="0"/>
              <a:t>Individual filing, also known as  “Complainant”, selects process, either: </a:t>
            </a:r>
          </a:p>
          <a:p>
            <a:r>
              <a:rPr dirty="0"/>
              <a:t>  1. Alternative Dispute Resolution  (ADR) also known as mediation,  or</a:t>
            </a:r>
          </a:p>
          <a:p>
            <a:r>
              <a:rPr dirty="0"/>
              <a:t>  2. Investigation</a:t>
            </a:r>
          </a:p>
          <a:p>
            <a:r>
              <a:rPr dirty="0"/>
              <a:t>*** The Complainant decides which  option he/she would like to  pursue The EO Officer issues a  written Notice of Final Action  within 90 days.</a:t>
            </a:r>
          </a:p>
          <a:p>
            <a:r>
              <a:rPr dirty="0"/>
              <a:t>The complainant has a right to file  with the US Department of  Labor-Civil Rights Center (CRC)  within 30 days if they are not  satisfied with the outcome of the  complaint.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20:03:58</a:t>
            </a:r>
          </a:p>
          <a:p>
            <a:r>
              <a:rPr dirty="0"/>
              <a:t>--------------------------------------------</a:t>
            </a:r>
          </a:p>
          <a:p>
            <a:r>
              <a:rPr dirty="0"/>
              <a:t>For any complaint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20:03:57</a:t>
            </a:r>
          </a:p>
          <a:p>
            <a:r>
              <a:rPr dirty="0"/>
              <a:t>--------------------------------------------</a:t>
            </a:r>
          </a:p>
          <a:p>
            <a:r>
              <a:rPr dirty="0"/>
              <a:t>Otherwise exercised any rights and  privileges under the  nondiscrimination and equal  opportunity provisions of WIOA  or this part.</a:t>
            </a:r>
          </a:p>
          <a:p>
            <a:r>
              <a:rPr dirty="0"/>
              <a:t>The sanctions and penalties contained  in Section 188 of WIOA and in  the Missouri Nondiscrimination  Plan may be imposed against  any recipient that engages in any  such retaliation or intimidation, or  fails to take appropriate steps to  prevent such activity.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20:03:55</a:t>
            </a:r>
          </a:p>
          <a:p>
            <a:r>
              <a:rPr dirty="0"/>
              <a:t>--------------------------------------------</a:t>
            </a:r>
          </a:p>
          <a:p>
            <a:r>
              <a:rPr dirty="0"/>
              <a:t>Recipient means entity to which  financial assistance under Title I of  WIOA is extended, directly from  the Department or through the  Governor or another recipient  (including any successor,  assignee, or transferee of a  recipient). </a:t>
            </a:r>
          </a:p>
          <a:p>
            <a:r>
              <a:rPr dirty="0"/>
              <a:t>The term excludes any ultimate  beneficiary of the WIOA Title I-financially  assisted program or activity. In  instances in which a Governor  operates a program or activity,  either directly or through a State  agency, using discretionary  funds apportioned to the  Governor under WIOA Title I  (rather than disbursing the funds  to another recipient), the  Governor is also a recipient. In  addition, for purposes of this  part, one-stop partners, as  defined in section 121(b) of  WIOA, are treated as  “recipients,” and are subject to  the nondiscrimination and equal  opportunity requirements of this  part, to the extent that they  participate in the one-stop  delivery system. “Recipient”  includes, but is not limited to: (1)  State-level agencies that  administer, or are financed in  whole or in part with, WIOA Title  I funds;</a:t>
            </a:r>
          </a:p>
          <a:p>
            <a:r>
              <a:rPr dirty="0"/>
              <a:t>(2) State Workforce Agencies;</a:t>
            </a:r>
          </a:p>
          <a:p>
            <a:r>
              <a:rPr dirty="0"/>
              <a:t>(3) State and Local Workforce  Development Boards; (4) LWDA grant  recipients;</a:t>
            </a:r>
          </a:p>
          <a:p>
            <a:r>
              <a:rPr dirty="0"/>
              <a:t>(5) One-stop operators;</a:t>
            </a:r>
          </a:p>
          <a:p>
            <a:r>
              <a:rPr dirty="0"/>
              <a:t>(6) Service providers, including  eligible training providers; (7)  On-the-Job Training (OJT)  employers;</a:t>
            </a:r>
          </a:p>
          <a:p>
            <a:r>
              <a:rPr dirty="0"/>
              <a:t>(8) Job Corps contractors and center  operators; (9) Job Corps national  training contractors;</a:t>
            </a:r>
          </a:p>
          <a:p>
            <a:r>
              <a:rPr dirty="0"/>
              <a:t>(10) Outreach and admissions  agencies, including Job Corps  contractors that perform these  functions; (11) Placement  agencies, including Job Corps  contractors that perform these  functions;</a:t>
            </a:r>
          </a:p>
          <a:p>
            <a:r>
              <a:rPr dirty="0"/>
              <a:t>(12) Other National Program recipients.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20:03:59</a:t>
            </a:r>
          </a:p>
          <a:p>
            <a:r>
              <a:rPr dirty="0"/>
              <a:t>--------------------------------------------</a:t>
            </a:r>
          </a:p>
          <a:p>
            <a:r>
              <a:rPr dirty="0"/>
              <a:t>This form is used for participants,  applicants for employment and  employees. You must sign this  form and have your immediate  supervisor sign off on it and  submit this form to your employer  of record.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23441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20:03:56</a:t>
            </a:r>
          </a:p>
          <a:p>
            <a:r>
              <a:rPr dirty="0"/>
              <a:t>--------------------------------------------</a:t>
            </a:r>
          </a:p>
          <a:p>
            <a:r>
              <a:rPr dirty="0"/>
              <a:t>Beneficiary means the individual or  individuals intended by Congress  to receive aid, benefits, services,  or training from a recipient.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55305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20:03:55</a:t>
            </a:r>
          </a:p>
          <a:p>
            <a:r>
              <a:rPr dirty="0"/>
              <a:t>--------------------------------------------</a:t>
            </a:r>
          </a:p>
          <a:p>
            <a:r>
              <a:rPr dirty="0"/>
              <a:t>You will be required to sign the EO  Notice and the WIOA Program  Complaint and Grievance Notice  following the completion of this  training.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20:03:55</a:t>
            </a:r>
          </a:p>
          <a:p>
            <a:r>
              <a:rPr dirty="0"/>
              <a:t>--------------------------------------------</a:t>
            </a:r>
          </a:p>
          <a:p>
            <a:r>
              <a:rPr dirty="0"/>
              <a:t>We are obligated to monitor all  recipients to ensure they are following  the WIOA complaint procedures.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20:03:56</a:t>
            </a:r>
          </a:p>
          <a:p>
            <a:r>
              <a:rPr dirty="0"/>
              <a:t>--------------------------------------------</a:t>
            </a:r>
          </a:p>
          <a:p>
            <a:r>
              <a:rPr dirty="0"/>
              <a:t>Any person (employee, former  employee, customer, non-customer or  employer) who feels that he/she  or another person has been, or is  being subjected to discrimination  may file a written complaint,  either by him/herself or through a  representative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20:03:57</a:t>
            </a:r>
          </a:p>
          <a:p>
            <a:r>
              <a:rPr dirty="0"/>
              <a:t>--------------------------------------------</a:t>
            </a:r>
          </a:p>
          <a:p>
            <a:r>
              <a:rPr dirty="0"/>
              <a:t>All complaints must be in writing!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dirty="0"/>
              <a:t>Presenter</a:t>
            </a:r>
          </a:p>
          <a:p>
            <a:r>
              <a:rPr dirty="0"/>
              <a:t>2020-02-21 20:03:57</a:t>
            </a:r>
          </a:p>
          <a:p>
            <a:r>
              <a:rPr dirty="0"/>
              <a:t>--------------------------------------------</a:t>
            </a:r>
          </a:p>
          <a:p>
            <a:r>
              <a:rPr dirty="0"/>
              <a:t>Everyone should be aware of their  Local EO Officer. If you are not,  you can locate the Local EO  Officer contact information on  jobs.mo.gov or on OWD Main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40" y="1144016"/>
            <a:ext cx="8072119"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u="heavy">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186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99980"/>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2063441"/>
            <a:ext cx="3868340" cy="6476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756079"/>
            <a:ext cx="3868340" cy="34335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2063441"/>
            <a:ext cx="3887391" cy="6476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756079"/>
            <a:ext cx="3887391" cy="34335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91B7CB-6639-44F0-9094-FAA023AC7D01}" type="datetimeFigureOut">
              <a:rPr lang="en-US" smtClean="0"/>
              <a:t>3/14/2023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CDBCA6-FA1A-462A-A340-92C5C9602529}" type="slidenum">
              <a:rPr lang="en-US" smtClean="0"/>
              <a:t>‹#›</a:t>
            </a:fld>
            <a:endParaRPr lang="en-US" dirty="0"/>
          </a:p>
        </p:txBody>
      </p:sp>
    </p:spTree>
    <p:extLst>
      <p:ext uri="{BB962C8B-B14F-4D97-AF65-F5344CB8AC3E}">
        <p14:creationId xmlns:p14="http://schemas.microsoft.com/office/powerpoint/2010/main" val="283931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 xmlns:adec="http://schemas.microsoft.com/office/drawing/2017/decorative" val="1"/>
              </a:ext>
            </a:extLst>
          </p:cNvPr>
          <p:cNvSpPr/>
          <p:nvPr userDrawn="1"/>
        </p:nvSpPr>
        <p:spPr>
          <a:xfrm>
            <a:off x="0" y="0"/>
            <a:ext cx="9144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411480" y="990600"/>
            <a:ext cx="8103870" cy="707886"/>
          </a:xfrm>
        </p:spPr>
        <p:txBody>
          <a:bodyPr lIns="91440" anchor="t">
            <a:normAutofit/>
          </a:bodyPr>
          <a:lstStyle>
            <a:lvl1pPr>
              <a:lnSpc>
                <a:spcPct val="100000"/>
              </a:lnSpc>
              <a:defRPr sz="3000" b="0">
                <a:latin typeface="+mj-lt"/>
              </a:defRPr>
            </a:lvl1pPr>
          </a:lstStyle>
          <a:p>
            <a:r>
              <a:rPr lang="en-US" noProof="0" smtClean="0"/>
              <a:t>Click to edit Master title style</a:t>
            </a:r>
            <a:endParaRPr lang="en-US" noProof="0"/>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411480" y="2667000"/>
            <a:ext cx="7716520" cy="1477328"/>
          </a:xfrm>
        </p:spPr>
        <p:txBody>
          <a:bodyPr lIns="91440" rIns="9144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 xmlns:adec="http://schemas.microsoft.com/office/drawing/2017/decorative" val="1"/>
              </a:ext>
            </a:extLst>
          </p:cNvPr>
          <p:cNvSpPr>
            <a:spLocks noGrp="1"/>
          </p:cNvSpPr>
          <p:nvPr>
            <p:ph type="pic" sz="quarter" idx="15" hasCustomPrompt="1"/>
          </p:nvPr>
        </p:nvSpPr>
        <p:spPr>
          <a:xfrm>
            <a:off x="0" y="0"/>
            <a:ext cx="6246965"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2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411480" y="1676400"/>
            <a:ext cx="8128000" cy="276999"/>
          </a:xfrm>
          <a:noFill/>
        </p:spPr>
        <p:txBody>
          <a:bodyPr wrap="square" lIns="91440" rIns="91440">
            <a:spAutoFit/>
          </a:bodyPr>
          <a:lstStyle>
            <a:lvl1pPr marL="0" indent="0">
              <a:buNone/>
              <a:defRPr sz="18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471591" y="6418845"/>
            <a:ext cx="226711" cy="207749"/>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75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91113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2776" y="185928"/>
            <a:ext cx="3557015" cy="667511"/>
          </a:xfrm>
          <a:prstGeom prst="rect">
            <a:avLst/>
          </a:prstGeom>
          <a:blipFill>
            <a:blip r:embed="rId10"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788066" y="824011"/>
            <a:ext cx="7567866" cy="3216275"/>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608535" y="1803807"/>
            <a:ext cx="7903209" cy="4664710"/>
          </a:xfrm>
          <a:prstGeom prst="rect">
            <a:avLst/>
          </a:prstGeom>
        </p:spPr>
        <p:txBody>
          <a:bodyPr wrap="square" lIns="0" tIns="0" rIns="0" bIns="0">
            <a:spAutoFit/>
          </a:bodyPr>
          <a:lstStyle>
            <a:lvl1pPr>
              <a:defRPr sz="2400" b="1" i="0" u="heavy">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jobs.mo.gov/dwdma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ig.dol.gov/hotlinecontact.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hyperlink" Target="mailto:DHEWDHR@dhewd.mo.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hyperlink" Target="mailto:danielle.smith@dhewd.mo.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isaac.hagan@dhewd.mo.gov" TargetMode="External"/><Relationship Id="rId4" Type="http://schemas.openxmlformats.org/officeDocument/2006/relationships/hyperlink" Target="mailto:Harli.Rhodes@dhewd.m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8066" y="824011"/>
            <a:ext cx="7567866" cy="2407738"/>
          </a:xfrm>
          <a:prstGeom prst="rect">
            <a:avLst/>
          </a:prstGeom>
        </p:spPr>
        <p:txBody>
          <a:bodyPr vert="horz" wrap="square" lIns="0" tIns="1190652" rIns="0" bIns="0" rtlCol="0">
            <a:spAutoFit/>
          </a:bodyPr>
          <a:lstStyle/>
          <a:p>
            <a:pPr marL="159385" algn="ctr">
              <a:lnSpc>
                <a:spcPts val="3190"/>
              </a:lnSpc>
              <a:spcBef>
                <a:spcPts val="95"/>
              </a:spcBef>
            </a:pPr>
            <a:r>
              <a:rPr sz="2800" spc="-35" dirty="0"/>
              <a:t>State </a:t>
            </a:r>
            <a:r>
              <a:rPr sz="2800" spc="-15" dirty="0"/>
              <a:t>of</a:t>
            </a:r>
            <a:r>
              <a:rPr sz="2800" spc="-50" dirty="0"/>
              <a:t> </a:t>
            </a:r>
            <a:r>
              <a:rPr sz="2800" spc="-25" dirty="0"/>
              <a:t>Missouri</a:t>
            </a:r>
            <a:endParaRPr sz="2800" dirty="0"/>
          </a:p>
          <a:p>
            <a:pPr marL="172085" marR="5080" algn="ctr">
              <a:lnSpc>
                <a:spcPts val="3020"/>
              </a:lnSpc>
              <a:spcBef>
                <a:spcPts val="215"/>
              </a:spcBef>
            </a:pPr>
            <a:r>
              <a:rPr sz="2800" spc="-30" dirty="0"/>
              <a:t>Department </a:t>
            </a:r>
            <a:r>
              <a:rPr sz="2800" spc="-15" dirty="0"/>
              <a:t>of Higher </a:t>
            </a:r>
            <a:r>
              <a:rPr sz="2800" spc="-30" dirty="0"/>
              <a:t>Education </a:t>
            </a:r>
            <a:r>
              <a:rPr sz="2800" spc="-15" dirty="0"/>
              <a:t>and</a:t>
            </a:r>
            <a:r>
              <a:rPr sz="2800" spc="-200" dirty="0"/>
              <a:t> </a:t>
            </a:r>
            <a:r>
              <a:rPr lang="en-US" sz="2800" spc="-200" dirty="0" smtClean="0"/>
              <a:t/>
            </a:r>
            <a:br>
              <a:rPr lang="en-US" sz="2800" spc="-200" dirty="0" smtClean="0"/>
            </a:br>
            <a:r>
              <a:rPr sz="2800" spc="-45" dirty="0" smtClean="0"/>
              <a:t>Workforce  </a:t>
            </a:r>
            <a:r>
              <a:rPr sz="2800" spc="-30" dirty="0"/>
              <a:t>Development</a:t>
            </a:r>
            <a:r>
              <a:rPr sz="2800" spc="-70" dirty="0"/>
              <a:t> </a:t>
            </a:r>
            <a:r>
              <a:rPr sz="2800" spc="-25" dirty="0"/>
              <a:t>(DHEWD)</a:t>
            </a:r>
            <a:endParaRPr sz="2800" dirty="0"/>
          </a:p>
        </p:txBody>
      </p:sp>
      <p:sp>
        <p:nvSpPr>
          <p:cNvPr id="3" name="object 3"/>
          <p:cNvSpPr txBox="1"/>
          <p:nvPr/>
        </p:nvSpPr>
        <p:spPr>
          <a:xfrm>
            <a:off x="638444" y="3538791"/>
            <a:ext cx="8020684" cy="452120"/>
          </a:xfrm>
          <a:prstGeom prst="rect">
            <a:avLst/>
          </a:prstGeom>
        </p:spPr>
        <p:txBody>
          <a:bodyPr vert="horz" wrap="square" lIns="0" tIns="12065" rIns="0" bIns="0" rtlCol="0">
            <a:spAutoFit/>
          </a:bodyPr>
          <a:lstStyle/>
          <a:p>
            <a:pPr marL="12700">
              <a:lnSpc>
                <a:spcPct val="100000"/>
              </a:lnSpc>
              <a:spcBef>
                <a:spcPts val="95"/>
              </a:spcBef>
            </a:pPr>
            <a:r>
              <a:rPr sz="2800" b="0" spc="-25" dirty="0">
                <a:latin typeface="Calibri Light"/>
                <a:cs typeface="Calibri Light"/>
              </a:rPr>
              <a:t>WIOA New </a:t>
            </a:r>
            <a:r>
              <a:rPr sz="2800" b="0" spc="-35" dirty="0">
                <a:latin typeface="Calibri Light"/>
                <a:cs typeface="Calibri Light"/>
              </a:rPr>
              <a:t>Staff </a:t>
            </a:r>
            <a:r>
              <a:rPr sz="2800" b="0" spc="-30" dirty="0">
                <a:latin typeface="Calibri Light"/>
                <a:cs typeface="Calibri Light"/>
              </a:rPr>
              <a:t>Orientation </a:t>
            </a:r>
            <a:r>
              <a:rPr sz="2800" b="0" spc="-15" dirty="0">
                <a:latin typeface="Calibri Light"/>
                <a:cs typeface="Calibri Light"/>
              </a:rPr>
              <a:t>and </a:t>
            </a:r>
            <a:r>
              <a:rPr sz="2800" b="0" spc="-10" dirty="0">
                <a:latin typeface="Calibri Light"/>
                <a:cs typeface="Calibri Light"/>
              </a:rPr>
              <a:t>Initial </a:t>
            </a:r>
            <a:r>
              <a:rPr sz="2800" b="0" spc="-25" dirty="0">
                <a:latin typeface="Calibri Light"/>
                <a:cs typeface="Calibri Light"/>
              </a:rPr>
              <a:t>Continuing</a:t>
            </a:r>
            <a:r>
              <a:rPr sz="2800" b="0" spc="-245" dirty="0">
                <a:latin typeface="Calibri Light"/>
                <a:cs typeface="Calibri Light"/>
              </a:rPr>
              <a:t> </a:t>
            </a:r>
            <a:r>
              <a:rPr sz="2800" b="0" spc="-25" dirty="0">
                <a:latin typeface="Calibri Light"/>
                <a:cs typeface="Calibri Light"/>
              </a:rPr>
              <a:t>Notice</a:t>
            </a:r>
            <a:endParaRPr sz="2800" dirty="0">
              <a:latin typeface="Calibri Light"/>
              <a:cs typeface="Calibri Light"/>
            </a:endParaRPr>
          </a:p>
        </p:txBody>
      </p:sp>
      <p:sp>
        <p:nvSpPr>
          <p:cNvPr id="4" name="object 4"/>
          <p:cNvSpPr txBox="1"/>
          <p:nvPr/>
        </p:nvSpPr>
        <p:spPr>
          <a:xfrm>
            <a:off x="489016" y="5100891"/>
            <a:ext cx="8320405" cy="1038860"/>
          </a:xfrm>
          <a:prstGeom prst="rect">
            <a:avLst/>
          </a:prstGeom>
        </p:spPr>
        <p:txBody>
          <a:bodyPr vert="horz" wrap="square" lIns="0" tIns="40640" rIns="0" bIns="0" rtlCol="0">
            <a:spAutoFit/>
          </a:bodyPr>
          <a:lstStyle/>
          <a:p>
            <a:pPr marL="12700" marR="5080" indent="635" algn="ctr">
              <a:lnSpc>
                <a:spcPct val="89800"/>
              </a:lnSpc>
              <a:spcBef>
                <a:spcPts val="320"/>
              </a:spcBef>
            </a:pPr>
            <a:r>
              <a:rPr sz="1800" dirty="0">
                <a:latin typeface="Tw Cen MT"/>
                <a:cs typeface="Tw Cen MT"/>
              </a:rPr>
              <a:t>Missouri Department of Higher Education and </a:t>
            </a:r>
            <a:r>
              <a:rPr sz="1800" spc="-20" dirty="0">
                <a:latin typeface="Tw Cen MT"/>
                <a:cs typeface="Tw Cen MT"/>
              </a:rPr>
              <a:t>Workforce </a:t>
            </a:r>
            <a:r>
              <a:rPr sz="1800" spc="-5" dirty="0">
                <a:latin typeface="Tw Cen MT"/>
                <a:cs typeface="Tw Cen MT"/>
              </a:rPr>
              <a:t>Development </a:t>
            </a:r>
            <a:r>
              <a:rPr sz="1800" dirty="0">
                <a:latin typeface="Tw Cen MT"/>
                <a:cs typeface="Tw Cen MT"/>
              </a:rPr>
              <a:t>is an equal  opportunity </a:t>
            </a:r>
            <a:r>
              <a:rPr sz="1800" spc="-10" dirty="0">
                <a:latin typeface="Tw Cen MT"/>
                <a:cs typeface="Tw Cen MT"/>
              </a:rPr>
              <a:t>employer/program. </a:t>
            </a:r>
            <a:r>
              <a:rPr sz="1800" dirty="0">
                <a:latin typeface="Tw Cen MT"/>
                <a:cs typeface="Tw Cen MT"/>
              </a:rPr>
              <a:t>Auxiliary aids and </a:t>
            </a:r>
            <a:r>
              <a:rPr sz="1800" spc="5" dirty="0">
                <a:latin typeface="Tw Cen MT"/>
                <a:cs typeface="Tw Cen MT"/>
              </a:rPr>
              <a:t>services </a:t>
            </a:r>
            <a:r>
              <a:rPr sz="1800" dirty="0">
                <a:latin typeface="Tw Cen MT"/>
                <a:cs typeface="Tw Cen MT"/>
              </a:rPr>
              <a:t>are </a:t>
            </a:r>
            <a:r>
              <a:rPr sz="1800" spc="-5" dirty="0">
                <a:latin typeface="Tw Cen MT"/>
                <a:cs typeface="Tw Cen MT"/>
              </a:rPr>
              <a:t>available </a:t>
            </a:r>
            <a:r>
              <a:rPr sz="1800" dirty="0">
                <a:latin typeface="Tw Cen MT"/>
                <a:cs typeface="Tw Cen MT"/>
              </a:rPr>
              <a:t>upon request to  individuals </a:t>
            </a:r>
            <a:r>
              <a:rPr sz="1800" spc="-5" dirty="0">
                <a:latin typeface="Tw Cen MT"/>
                <a:cs typeface="Tw Cen MT"/>
              </a:rPr>
              <a:t>with disabilities. </a:t>
            </a:r>
            <a:r>
              <a:rPr sz="1800" dirty="0">
                <a:latin typeface="Tw Cen MT"/>
                <a:cs typeface="Tw Cen MT"/>
              </a:rPr>
              <a:t>All </a:t>
            </a:r>
            <a:r>
              <a:rPr sz="1800" spc="-10" dirty="0">
                <a:latin typeface="Tw Cen MT"/>
                <a:cs typeface="Tw Cen MT"/>
              </a:rPr>
              <a:t>voice </a:t>
            </a:r>
            <a:r>
              <a:rPr sz="1800" dirty="0">
                <a:latin typeface="Tw Cen MT"/>
                <a:cs typeface="Tw Cen MT"/>
              </a:rPr>
              <a:t>telephone </a:t>
            </a:r>
            <a:r>
              <a:rPr sz="1800" spc="-5" dirty="0">
                <a:latin typeface="Tw Cen MT"/>
                <a:cs typeface="Tw Cen MT"/>
              </a:rPr>
              <a:t>numbers </a:t>
            </a:r>
            <a:r>
              <a:rPr sz="1800" dirty="0">
                <a:latin typeface="Tw Cen MT"/>
                <a:cs typeface="Tw Cen MT"/>
              </a:rPr>
              <a:t>on this </a:t>
            </a:r>
            <a:r>
              <a:rPr sz="1800" spc="-15" dirty="0">
                <a:latin typeface="Tw Cen MT"/>
                <a:cs typeface="Tw Cen MT"/>
              </a:rPr>
              <a:t>website may </a:t>
            </a:r>
            <a:r>
              <a:rPr sz="1800" dirty="0">
                <a:latin typeface="Tw Cen MT"/>
                <a:cs typeface="Tw Cen MT"/>
              </a:rPr>
              <a:t>be </a:t>
            </a:r>
            <a:r>
              <a:rPr sz="1800" spc="10" dirty="0">
                <a:latin typeface="Tw Cen MT"/>
                <a:cs typeface="Tw Cen MT"/>
              </a:rPr>
              <a:t>reached </a:t>
            </a:r>
            <a:r>
              <a:rPr sz="1800" spc="-45" dirty="0">
                <a:latin typeface="Tw Cen MT"/>
                <a:cs typeface="Tw Cen MT"/>
              </a:rPr>
              <a:t>by  </a:t>
            </a:r>
            <a:r>
              <a:rPr sz="1800" dirty="0">
                <a:latin typeface="Tw Cen MT"/>
                <a:cs typeface="Tw Cen MT"/>
              </a:rPr>
              <a:t>persons using TTY/TDD </a:t>
            </a:r>
            <a:r>
              <a:rPr sz="1800" spc="-5" dirty="0">
                <a:latin typeface="Tw Cen MT"/>
                <a:cs typeface="Tw Cen MT"/>
              </a:rPr>
              <a:t>equipment </a:t>
            </a:r>
            <a:r>
              <a:rPr sz="1800" dirty="0">
                <a:latin typeface="Tw Cen MT"/>
                <a:cs typeface="Tw Cen MT"/>
              </a:rPr>
              <a:t>via the Missouri </a:t>
            </a:r>
            <a:r>
              <a:rPr sz="1800" spc="-20" dirty="0">
                <a:latin typeface="Tw Cen MT"/>
                <a:cs typeface="Tw Cen MT"/>
              </a:rPr>
              <a:t>Relay </a:t>
            </a:r>
            <a:r>
              <a:rPr sz="1800" spc="10" dirty="0">
                <a:latin typeface="Tw Cen MT"/>
                <a:cs typeface="Tw Cen MT"/>
              </a:rPr>
              <a:t>Service </a:t>
            </a:r>
            <a:r>
              <a:rPr sz="1800" dirty="0">
                <a:latin typeface="Tw Cen MT"/>
                <a:cs typeface="Tw Cen MT"/>
              </a:rPr>
              <a:t>at</a:t>
            </a:r>
            <a:r>
              <a:rPr sz="1800" spc="-105" dirty="0">
                <a:latin typeface="Tw Cen MT"/>
                <a:cs typeface="Tw Cen MT"/>
              </a:rPr>
              <a:t> </a:t>
            </a:r>
            <a:r>
              <a:rPr sz="1800" dirty="0">
                <a:latin typeface="Tw Cen MT"/>
                <a:cs typeface="Tw Cen MT"/>
              </a:rPr>
              <a:t>711.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90250" rIns="0" bIns="0" rtlCol="0">
            <a:spAutoFit/>
          </a:bodyPr>
          <a:lstStyle/>
          <a:p>
            <a:pPr marL="1273810" marR="5080" indent="-632460">
              <a:lnSpc>
                <a:spcPts val="4320"/>
              </a:lnSpc>
              <a:spcBef>
                <a:spcPts val="640"/>
              </a:spcBef>
            </a:pPr>
            <a:r>
              <a:rPr spc="-10" dirty="0"/>
              <a:t>Who </a:t>
            </a:r>
            <a:r>
              <a:rPr spc="-30" dirty="0"/>
              <a:t>May </a:t>
            </a:r>
            <a:r>
              <a:rPr spc="-5" dirty="0"/>
              <a:t>File a Discrimination  </a:t>
            </a:r>
            <a:r>
              <a:rPr spc="-10" dirty="0"/>
              <a:t>Complaint </a:t>
            </a:r>
            <a:r>
              <a:rPr spc="-5" dirty="0"/>
              <a:t>under</a:t>
            </a:r>
            <a:r>
              <a:rPr spc="-15" dirty="0"/>
              <a:t> </a:t>
            </a:r>
            <a:r>
              <a:rPr spc="-40" dirty="0"/>
              <a:t>WIOA?</a:t>
            </a:r>
          </a:p>
        </p:txBody>
      </p:sp>
      <p:sp>
        <p:nvSpPr>
          <p:cNvPr id="3" name="object 3"/>
          <p:cNvSpPr txBox="1"/>
          <p:nvPr/>
        </p:nvSpPr>
        <p:spPr>
          <a:xfrm>
            <a:off x="1051871" y="2780889"/>
            <a:ext cx="7419340" cy="2055495"/>
          </a:xfrm>
          <a:prstGeom prst="rect">
            <a:avLst/>
          </a:prstGeom>
        </p:spPr>
        <p:txBody>
          <a:bodyPr vert="horz" wrap="square" lIns="0" tIns="74295" rIns="0" bIns="0" rtlCol="0">
            <a:spAutoFit/>
          </a:bodyPr>
          <a:lstStyle/>
          <a:p>
            <a:pPr marL="12700" marR="5080" indent="635" algn="ctr">
              <a:lnSpc>
                <a:spcPts val="3890"/>
              </a:lnSpc>
              <a:spcBef>
                <a:spcPts val="585"/>
              </a:spcBef>
            </a:pPr>
            <a:r>
              <a:rPr sz="3600" b="1" spc="-20" dirty="0">
                <a:latin typeface="Calibri"/>
                <a:cs typeface="Calibri"/>
              </a:rPr>
              <a:t>Any </a:t>
            </a:r>
            <a:r>
              <a:rPr sz="3600" b="1" spc="-10" dirty="0">
                <a:latin typeface="Calibri"/>
                <a:cs typeface="Calibri"/>
              </a:rPr>
              <a:t>person</a:t>
            </a:r>
            <a:r>
              <a:rPr sz="3600" spc="-10" dirty="0">
                <a:latin typeface="Calibri"/>
                <a:cs typeface="Calibri"/>
              </a:rPr>
              <a:t>, </a:t>
            </a:r>
            <a:r>
              <a:rPr sz="3600" spc="-5" dirty="0">
                <a:latin typeface="Calibri"/>
                <a:cs typeface="Calibri"/>
              </a:rPr>
              <a:t>or </a:t>
            </a:r>
            <a:r>
              <a:rPr sz="3600" spc="-25" dirty="0">
                <a:latin typeface="Calibri"/>
                <a:cs typeface="Calibri"/>
              </a:rPr>
              <a:t>any </a:t>
            </a:r>
            <a:r>
              <a:rPr sz="3600" spc="-5" dirty="0">
                <a:latin typeface="Calibri"/>
                <a:cs typeface="Calibri"/>
              </a:rPr>
              <a:t>specific class of  individuals, who </a:t>
            </a:r>
            <a:r>
              <a:rPr sz="3600" spc="-10" dirty="0">
                <a:latin typeface="Calibri"/>
                <a:cs typeface="Calibri"/>
              </a:rPr>
              <a:t>believes </a:t>
            </a:r>
            <a:r>
              <a:rPr sz="3600" spc="-15" dirty="0">
                <a:latin typeface="Calibri"/>
                <a:cs typeface="Calibri"/>
              </a:rPr>
              <a:t>that </a:t>
            </a:r>
            <a:r>
              <a:rPr sz="3600" spc="-10" dirty="0">
                <a:latin typeface="Calibri"/>
                <a:cs typeface="Calibri"/>
              </a:rPr>
              <a:t>they</a:t>
            </a:r>
            <a:r>
              <a:rPr sz="3600" spc="-90" dirty="0">
                <a:latin typeface="Calibri"/>
                <a:cs typeface="Calibri"/>
              </a:rPr>
              <a:t> </a:t>
            </a:r>
            <a:r>
              <a:rPr sz="3600" spc="-25" dirty="0">
                <a:latin typeface="Calibri"/>
                <a:cs typeface="Calibri"/>
              </a:rPr>
              <a:t>have  </a:t>
            </a:r>
            <a:r>
              <a:rPr sz="3600" spc="-5" dirty="0">
                <a:latin typeface="Calibri"/>
                <a:cs typeface="Calibri"/>
              </a:rPr>
              <a:t>been or </a:t>
            </a:r>
            <a:r>
              <a:rPr sz="3600" spc="-15" dirty="0">
                <a:latin typeface="Calibri"/>
                <a:cs typeface="Calibri"/>
              </a:rPr>
              <a:t>are </a:t>
            </a:r>
            <a:r>
              <a:rPr sz="3600" spc="-5" dirty="0">
                <a:latin typeface="Calibri"/>
                <a:cs typeface="Calibri"/>
              </a:rPr>
              <a:t>being </a:t>
            </a:r>
            <a:r>
              <a:rPr sz="3600" spc="-10" dirty="0">
                <a:latin typeface="Calibri"/>
                <a:cs typeface="Calibri"/>
              </a:rPr>
              <a:t>subjected </a:t>
            </a:r>
            <a:r>
              <a:rPr sz="3600" spc="-25" dirty="0">
                <a:latin typeface="Calibri"/>
                <a:cs typeface="Calibri"/>
              </a:rPr>
              <a:t>to  </a:t>
            </a:r>
            <a:r>
              <a:rPr sz="3600" spc="-5" dirty="0">
                <a:latin typeface="Calibri"/>
                <a:cs typeface="Calibri"/>
              </a:rPr>
              <a:t>discrimination </a:t>
            </a:r>
            <a:r>
              <a:rPr sz="3600" spc="-15" dirty="0">
                <a:latin typeface="Calibri"/>
                <a:cs typeface="Calibri"/>
              </a:rPr>
              <a:t>prohibited </a:t>
            </a:r>
            <a:r>
              <a:rPr sz="3600" spc="-5" dirty="0">
                <a:latin typeface="Calibri"/>
                <a:cs typeface="Calibri"/>
              </a:rPr>
              <a:t>under</a:t>
            </a:r>
            <a:r>
              <a:rPr sz="3600" spc="-110" dirty="0">
                <a:latin typeface="Calibri"/>
                <a:cs typeface="Calibri"/>
              </a:rPr>
              <a:t> </a:t>
            </a:r>
            <a:r>
              <a:rPr sz="3600" spc="-5" dirty="0">
                <a:latin typeface="Calibri"/>
                <a:cs typeface="Calibri"/>
              </a:rPr>
              <a:t>WIOA.</a:t>
            </a:r>
            <a:endParaRPr sz="36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473440" cy="553998"/>
          </a:xfrm>
        </p:spPr>
        <p:txBody>
          <a:bodyPr/>
          <a:lstStyle/>
          <a:p>
            <a:r>
              <a:rPr lang="en-US" sz="3600" spc="-10" dirty="0"/>
              <a:t>WIOA </a:t>
            </a:r>
            <a:r>
              <a:rPr lang="en-US" sz="3600" spc="-15" dirty="0"/>
              <a:t>Prohibits </a:t>
            </a:r>
            <a:r>
              <a:rPr lang="en-US" sz="3600" spc="-5" dirty="0"/>
              <a:t>Discrimination on </a:t>
            </a:r>
            <a:r>
              <a:rPr lang="en-US" sz="3600" dirty="0"/>
              <a:t>the Basis</a:t>
            </a:r>
            <a:r>
              <a:rPr lang="en-US" sz="3600" spc="55" dirty="0"/>
              <a:t> </a:t>
            </a:r>
            <a:r>
              <a:rPr lang="en-US" sz="3600" spc="-5" dirty="0"/>
              <a:t>of:</a:t>
            </a:r>
            <a:endParaRPr lang="en-US" sz="3600" dirty="0"/>
          </a:p>
        </p:txBody>
      </p:sp>
      <p:sp>
        <p:nvSpPr>
          <p:cNvPr id="3" name="Content Placeholder 2"/>
          <p:cNvSpPr>
            <a:spLocks noGrp="1"/>
          </p:cNvSpPr>
          <p:nvPr>
            <p:ph sz="half" idx="2"/>
          </p:nvPr>
        </p:nvSpPr>
        <p:spPr>
          <a:xfrm>
            <a:off x="381000" y="2514600"/>
            <a:ext cx="4114800" cy="3500958"/>
          </a:xfrm>
        </p:spPr>
        <p:txBody>
          <a:bodyPr/>
          <a:lstStyle/>
          <a:p>
            <a:pPr marL="241300" indent="-228600">
              <a:lnSpc>
                <a:spcPct val="100000"/>
              </a:lnSpc>
              <a:spcBef>
                <a:spcPts val="100"/>
              </a:spcBef>
              <a:buFont typeface="Arial"/>
              <a:buChar char="•"/>
              <a:tabLst>
                <a:tab pos="241300" algn="l"/>
              </a:tabLst>
            </a:pPr>
            <a:r>
              <a:rPr lang="en-US" b="0" u="none" dirty="0" smtClean="0"/>
              <a:t>Race/Ethnicity </a:t>
            </a:r>
            <a:endParaRPr lang="en-US" b="0" u="none" dirty="0"/>
          </a:p>
          <a:p>
            <a:pPr marL="241300" indent="-228600">
              <a:lnSpc>
                <a:spcPct val="100000"/>
              </a:lnSpc>
              <a:spcBef>
                <a:spcPts val="130"/>
              </a:spcBef>
              <a:buFont typeface="Arial"/>
              <a:buChar char="•"/>
              <a:tabLst>
                <a:tab pos="241300" algn="l"/>
              </a:tabLst>
            </a:pPr>
            <a:r>
              <a:rPr lang="en-US" b="0" u="none" spc="-10" dirty="0"/>
              <a:t>Religion</a:t>
            </a:r>
            <a:endParaRPr lang="en-US" b="0" u="none" dirty="0"/>
          </a:p>
          <a:p>
            <a:pPr marL="241300" indent="-228600">
              <a:lnSpc>
                <a:spcPct val="100000"/>
              </a:lnSpc>
              <a:spcBef>
                <a:spcPts val="145"/>
              </a:spcBef>
              <a:buFont typeface="Arial"/>
              <a:buChar char="•"/>
              <a:tabLst>
                <a:tab pos="241300" algn="l"/>
              </a:tabLst>
            </a:pPr>
            <a:r>
              <a:rPr lang="en-US" b="0" u="none" spc="-5" dirty="0"/>
              <a:t>Disability</a:t>
            </a:r>
            <a:endParaRPr lang="en-US" b="0" u="none" dirty="0"/>
          </a:p>
          <a:p>
            <a:pPr marL="241300" indent="-228600">
              <a:lnSpc>
                <a:spcPct val="100000"/>
              </a:lnSpc>
              <a:spcBef>
                <a:spcPts val="130"/>
              </a:spcBef>
              <a:buFont typeface="Arial"/>
              <a:buChar char="•"/>
              <a:tabLst>
                <a:tab pos="241300" algn="l"/>
              </a:tabLst>
            </a:pPr>
            <a:r>
              <a:rPr lang="en-US" b="0" u="none" spc="-20" dirty="0"/>
              <a:t>Age</a:t>
            </a:r>
            <a:endParaRPr lang="en-US" b="0" u="none" dirty="0"/>
          </a:p>
          <a:p>
            <a:pPr marL="241300" indent="-228600">
              <a:lnSpc>
                <a:spcPts val="2450"/>
              </a:lnSpc>
              <a:spcBef>
                <a:spcPts val="135"/>
              </a:spcBef>
              <a:buFont typeface="Arial"/>
              <a:buChar char="•"/>
              <a:tabLst>
                <a:tab pos="241300" algn="l"/>
              </a:tabLst>
            </a:pPr>
            <a:r>
              <a:rPr lang="en-US" b="0" u="none" spc="-15" dirty="0"/>
              <a:t>Sex </a:t>
            </a:r>
            <a:r>
              <a:rPr lang="en-US" b="0" u="none" spc="-5" dirty="0"/>
              <a:t>(including </a:t>
            </a:r>
            <a:r>
              <a:rPr lang="en-US" b="0" u="none" spc="-25" dirty="0"/>
              <a:t>pregnancy, </a:t>
            </a:r>
            <a:r>
              <a:rPr lang="en-US" b="0" u="none" spc="-5" dirty="0"/>
              <a:t>childbirth, </a:t>
            </a:r>
            <a:r>
              <a:rPr lang="en-US" b="0" u="none" dirty="0"/>
              <a:t>and </a:t>
            </a:r>
            <a:r>
              <a:rPr lang="en-US" b="0" u="none" spc="-15" dirty="0"/>
              <a:t>related </a:t>
            </a:r>
            <a:r>
              <a:rPr lang="en-US" b="0" u="none" spc="-5" dirty="0" smtClean="0"/>
              <a:t>medical </a:t>
            </a:r>
            <a:r>
              <a:rPr lang="en-US" b="0" u="none" spc="-10" dirty="0" smtClean="0"/>
              <a:t>conditions</a:t>
            </a:r>
            <a:r>
              <a:rPr lang="en-US" b="0" u="none" spc="-10" dirty="0"/>
              <a:t>,</a:t>
            </a:r>
            <a:r>
              <a:rPr lang="en-US" b="0" u="none" spc="10" dirty="0"/>
              <a:t> </a:t>
            </a:r>
            <a:r>
              <a:rPr lang="en-US" b="0" u="none" spc="-15" dirty="0" smtClean="0"/>
              <a:t>sex </a:t>
            </a:r>
            <a:r>
              <a:rPr lang="en-US" b="0" u="none" spc="-10" dirty="0" smtClean="0"/>
              <a:t>stereotyping</a:t>
            </a:r>
            <a:r>
              <a:rPr lang="en-US" b="0" u="none" spc="-10" dirty="0"/>
              <a:t>, transgender </a:t>
            </a:r>
            <a:r>
              <a:rPr lang="en-US" b="0" u="none" spc="-15" dirty="0"/>
              <a:t>status, </a:t>
            </a:r>
            <a:r>
              <a:rPr lang="en-US" b="0" u="none" spc="-5" dirty="0"/>
              <a:t>and </a:t>
            </a:r>
            <a:r>
              <a:rPr lang="en-US" b="0" u="none" spc="-10" dirty="0"/>
              <a:t>gender  </a:t>
            </a:r>
            <a:r>
              <a:rPr lang="en-US" b="0" u="none" spc="-5" dirty="0"/>
              <a:t>identity)</a:t>
            </a:r>
            <a:endParaRPr lang="en-US" b="0" u="none" dirty="0"/>
          </a:p>
          <a:p>
            <a:endParaRPr lang="en-US" dirty="0"/>
          </a:p>
        </p:txBody>
      </p:sp>
      <p:sp>
        <p:nvSpPr>
          <p:cNvPr id="4" name="Content Placeholder 3"/>
          <p:cNvSpPr>
            <a:spLocks noGrp="1"/>
          </p:cNvSpPr>
          <p:nvPr>
            <p:ph sz="half" idx="3"/>
          </p:nvPr>
        </p:nvSpPr>
        <p:spPr>
          <a:xfrm>
            <a:off x="4648200" y="2514600"/>
            <a:ext cx="4206240" cy="3744615"/>
          </a:xfrm>
        </p:spPr>
        <p:txBody>
          <a:bodyPr/>
          <a:lstStyle/>
          <a:p>
            <a:pPr marL="241300" indent="-228600">
              <a:lnSpc>
                <a:spcPct val="100000"/>
              </a:lnSpc>
              <a:spcBef>
                <a:spcPts val="145"/>
              </a:spcBef>
              <a:buFont typeface="Arial"/>
              <a:buChar char="•"/>
              <a:tabLst>
                <a:tab pos="241300" algn="l"/>
              </a:tabLst>
            </a:pPr>
            <a:r>
              <a:rPr lang="en-US" b="0" u="none" spc="-10" dirty="0"/>
              <a:t>National </a:t>
            </a:r>
            <a:r>
              <a:rPr lang="en-US" b="0" u="none" spc="-5" dirty="0"/>
              <a:t>Origin (including limited English </a:t>
            </a:r>
            <a:r>
              <a:rPr lang="en-US" b="0" u="none" spc="-10" dirty="0"/>
              <a:t>proficient</a:t>
            </a:r>
            <a:r>
              <a:rPr lang="en-US" b="0" u="none" spc="-35" dirty="0"/>
              <a:t> </a:t>
            </a:r>
            <a:r>
              <a:rPr lang="en-US" b="0" u="none" spc="-5" dirty="0"/>
              <a:t>(LEP))</a:t>
            </a:r>
            <a:endParaRPr lang="en-US" b="0" u="none" dirty="0"/>
          </a:p>
          <a:p>
            <a:pPr marL="241300" indent="-228600">
              <a:lnSpc>
                <a:spcPct val="100000"/>
              </a:lnSpc>
              <a:spcBef>
                <a:spcPts val="130"/>
              </a:spcBef>
              <a:buFont typeface="Arial"/>
              <a:buChar char="•"/>
              <a:tabLst>
                <a:tab pos="241300" algn="l"/>
              </a:tabLst>
            </a:pPr>
            <a:r>
              <a:rPr lang="en-US" b="0" u="none" spc="-10" dirty="0"/>
              <a:t>Color</a:t>
            </a:r>
            <a:endParaRPr lang="en-US" b="0" u="none" dirty="0"/>
          </a:p>
          <a:p>
            <a:pPr marL="241300" indent="-228600">
              <a:lnSpc>
                <a:spcPct val="100000"/>
              </a:lnSpc>
              <a:spcBef>
                <a:spcPts val="135"/>
              </a:spcBef>
              <a:buFont typeface="Arial"/>
              <a:buChar char="•"/>
              <a:tabLst>
                <a:tab pos="241300" algn="l"/>
              </a:tabLst>
            </a:pPr>
            <a:r>
              <a:rPr lang="en-US" b="0" u="none" spc="-15" dirty="0"/>
              <a:t>Political </a:t>
            </a:r>
            <a:r>
              <a:rPr lang="en-US" b="0" u="none" spc="-10" dirty="0"/>
              <a:t>Affiliation </a:t>
            </a:r>
            <a:r>
              <a:rPr lang="en-US" b="0" u="none" spc="-5" dirty="0"/>
              <a:t>or</a:t>
            </a:r>
            <a:r>
              <a:rPr lang="en-US" b="0" u="none" spc="-15" dirty="0"/>
              <a:t> </a:t>
            </a:r>
            <a:r>
              <a:rPr lang="en-US" b="0" u="none" spc="-5" dirty="0"/>
              <a:t>Belief</a:t>
            </a:r>
            <a:endParaRPr lang="en-US" b="0" u="none" dirty="0"/>
          </a:p>
          <a:p>
            <a:pPr marL="241300" indent="-228600">
              <a:lnSpc>
                <a:spcPct val="100000"/>
              </a:lnSpc>
              <a:spcBef>
                <a:spcPts val="145"/>
              </a:spcBef>
              <a:buFont typeface="Arial"/>
              <a:buChar char="•"/>
              <a:tabLst>
                <a:tab pos="241300" algn="l"/>
              </a:tabLst>
            </a:pPr>
            <a:r>
              <a:rPr lang="en-US" b="0" u="none" spc="-10" dirty="0"/>
              <a:t>Citizenship (participants </a:t>
            </a:r>
            <a:r>
              <a:rPr lang="en-US" b="0" u="none" spc="-5" dirty="0"/>
              <a:t>only)</a:t>
            </a:r>
            <a:endParaRPr lang="en-US" b="0" u="none" dirty="0"/>
          </a:p>
          <a:p>
            <a:pPr marL="241300" indent="-228600">
              <a:lnSpc>
                <a:spcPct val="100000"/>
              </a:lnSpc>
              <a:spcBef>
                <a:spcPts val="130"/>
              </a:spcBef>
              <a:buFont typeface="Arial"/>
              <a:buChar char="•"/>
              <a:tabLst>
                <a:tab pos="241300" algn="l"/>
              </a:tabLst>
            </a:pPr>
            <a:r>
              <a:rPr lang="en-US" b="0" u="none" spc="-10" dirty="0"/>
              <a:t>Participation </a:t>
            </a:r>
            <a:r>
              <a:rPr lang="en-US" b="0" u="none" dirty="0"/>
              <a:t>in a </a:t>
            </a:r>
            <a:r>
              <a:rPr lang="en-US" b="0" u="none" spc="-10" dirty="0"/>
              <a:t>WIOA </a:t>
            </a:r>
            <a:r>
              <a:rPr lang="en-US" b="0" u="none" spc="-15" dirty="0"/>
              <a:t>program, </a:t>
            </a:r>
            <a:r>
              <a:rPr lang="en-US" b="0" u="none" dirty="0"/>
              <a:t>service, </a:t>
            </a:r>
            <a:r>
              <a:rPr lang="en-US" b="0" u="none" spc="-5" dirty="0"/>
              <a:t>or</a:t>
            </a:r>
            <a:r>
              <a:rPr lang="en-US" b="0" u="none" spc="-50" dirty="0"/>
              <a:t> </a:t>
            </a:r>
            <a:r>
              <a:rPr lang="en-US" b="0" u="none" spc="-5" dirty="0"/>
              <a:t>activity (participants only)</a:t>
            </a:r>
            <a:endParaRPr lang="en-US" b="0" u="none" dirty="0"/>
          </a:p>
          <a:p>
            <a:endParaRPr lang="en-US" dirty="0"/>
          </a:p>
        </p:txBody>
      </p:sp>
    </p:spTree>
    <p:extLst>
      <p:ext uri="{BB962C8B-B14F-4D97-AF65-F5344CB8AC3E}">
        <p14:creationId xmlns:p14="http://schemas.microsoft.com/office/powerpoint/2010/main" val="295139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9966" y="1058557"/>
            <a:ext cx="8529955" cy="3587750"/>
          </a:xfrm>
          <a:prstGeom prst="rect">
            <a:avLst/>
          </a:prstGeom>
        </p:spPr>
        <p:txBody>
          <a:bodyPr vert="horz" wrap="square" lIns="0" tIns="12700" rIns="0" bIns="0" rtlCol="0">
            <a:spAutoFit/>
          </a:bodyPr>
          <a:lstStyle/>
          <a:p>
            <a:pPr algn="ctr">
              <a:lnSpc>
                <a:spcPct val="100000"/>
              </a:lnSpc>
              <a:spcBef>
                <a:spcPts val="100"/>
              </a:spcBef>
            </a:pPr>
            <a:r>
              <a:rPr sz="3600" b="0" spc="-10" dirty="0">
                <a:latin typeface="Calibri Light"/>
                <a:cs typeface="Calibri Light"/>
              </a:rPr>
              <a:t>How </a:t>
            </a:r>
            <a:r>
              <a:rPr sz="3600" b="0" spc="-20" dirty="0">
                <a:latin typeface="Calibri Light"/>
                <a:cs typeface="Calibri Light"/>
              </a:rPr>
              <a:t>to </a:t>
            </a:r>
            <a:r>
              <a:rPr sz="3600" b="0" spc="-5" dirty="0">
                <a:latin typeface="Calibri Light"/>
                <a:cs typeface="Calibri Light"/>
              </a:rPr>
              <a:t>File </a:t>
            </a:r>
            <a:r>
              <a:rPr sz="3600" b="0" dirty="0">
                <a:latin typeface="Calibri Light"/>
                <a:cs typeface="Calibri Light"/>
              </a:rPr>
              <a:t>a </a:t>
            </a:r>
            <a:r>
              <a:rPr sz="3600" b="0" spc="-15" dirty="0">
                <a:latin typeface="Calibri Light"/>
                <a:cs typeface="Calibri Light"/>
              </a:rPr>
              <a:t>WIOA </a:t>
            </a:r>
            <a:r>
              <a:rPr sz="3600" b="0" spc="-10" dirty="0">
                <a:latin typeface="Calibri Light"/>
                <a:cs typeface="Calibri Light"/>
              </a:rPr>
              <a:t>Discrimination</a:t>
            </a:r>
            <a:r>
              <a:rPr sz="3600" b="0" spc="100" dirty="0">
                <a:latin typeface="Calibri Light"/>
                <a:cs typeface="Calibri Light"/>
              </a:rPr>
              <a:t> </a:t>
            </a:r>
            <a:r>
              <a:rPr sz="3600" b="0" spc="-10" dirty="0">
                <a:latin typeface="Calibri Light"/>
                <a:cs typeface="Calibri Light"/>
              </a:rPr>
              <a:t>Complaint?</a:t>
            </a:r>
            <a:endParaRPr sz="3600" dirty="0">
              <a:latin typeface="Calibri Light"/>
              <a:cs typeface="Calibri Light"/>
            </a:endParaRPr>
          </a:p>
          <a:p>
            <a:pPr>
              <a:lnSpc>
                <a:spcPct val="100000"/>
              </a:lnSpc>
              <a:spcBef>
                <a:spcPts val="10"/>
              </a:spcBef>
            </a:pPr>
            <a:endParaRPr sz="3550" dirty="0">
              <a:latin typeface="Calibri Light"/>
              <a:cs typeface="Calibri Light"/>
            </a:endParaRPr>
          </a:p>
          <a:p>
            <a:pPr marL="185420" marR="95250" indent="-3810" algn="ctr">
              <a:lnSpc>
                <a:spcPts val="3890"/>
              </a:lnSpc>
            </a:pPr>
            <a:r>
              <a:rPr sz="3600" dirty="0">
                <a:latin typeface="Calibri"/>
                <a:cs typeface="Calibri"/>
              </a:rPr>
              <a:t>If </a:t>
            </a:r>
            <a:r>
              <a:rPr sz="3600" spc="-15" dirty="0">
                <a:latin typeface="Calibri"/>
                <a:cs typeface="Calibri"/>
              </a:rPr>
              <a:t>you </a:t>
            </a:r>
            <a:r>
              <a:rPr sz="3600" spc="-10" dirty="0">
                <a:latin typeface="Calibri"/>
                <a:cs typeface="Calibri"/>
              </a:rPr>
              <a:t>believe </a:t>
            </a:r>
            <a:r>
              <a:rPr sz="3600" spc="-15" dirty="0">
                <a:latin typeface="Calibri"/>
                <a:cs typeface="Calibri"/>
              </a:rPr>
              <a:t>you </a:t>
            </a:r>
            <a:r>
              <a:rPr sz="3600" spc="-25" dirty="0">
                <a:latin typeface="Calibri"/>
                <a:cs typeface="Calibri"/>
              </a:rPr>
              <a:t>have </a:t>
            </a:r>
            <a:r>
              <a:rPr sz="3600" spc="-5" dirty="0">
                <a:latin typeface="Calibri"/>
                <a:cs typeface="Calibri"/>
              </a:rPr>
              <a:t>been </a:t>
            </a:r>
            <a:r>
              <a:rPr sz="3600" spc="-10" dirty="0">
                <a:latin typeface="Calibri"/>
                <a:cs typeface="Calibri"/>
              </a:rPr>
              <a:t>subjected </a:t>
            </a:r>
            <a:r>
              <a:rPr sz="3600" spc="-25" dirty="0">
                <a:latin typeface="Calibri"/>
                <a:cs typeface="Calibri"/>
              </a:rPr>
              <a:t>to  </a:t>
            </a:r>
            <a:r>
              <a:rPr sz="3600" spc="-5" dirty="0">
                <a:latin typeface="Calibri"/>
                <a:cs typeface="Calibri"/>
              </a:rPr>
              <a:t>discrimination </a:t>
            </a:r>
            <a:r>
              <a:rPr sz="3600" spc="-20" dirty="0">
                <a:latin typeface="Calibri"/>
                <a:cs typeface="Calibri"/>
              </a:rPr>
              <a:t>regarding </a:t>
            </a:r>
            <a:r>
              <a:rPr sz="3600" dirty="0">
                <a:latin typeface="Calibri"/>
                <a:cs typeface="Calibri"/>
              </a:rPr>
              <a:t>aid, </a:t>
            </a:r>
            <a:r>
              <a:rPr sz="3600" spc="-10" dirty="0">
                <a:latin typeface="Calibri"/>
                <a:cs typeface="Calibri"/>
              </a:rPr>
              <a:t>benefits,  </a:t>
            </a:r>
            <a:r>
              <a:rPr sz="3600" dirty="0">
                <a:latin typeface="Calibri"/>
                <a:cs typeface="Calibri"/>
              </a:rPr>
              <a:t>services, </a:t>
            </a:r>
            <a:r>
              <a:rPr sz="3600" spc="-10" dirty="0">
                <a:latin typeface="Calibri"/>
                <a:cs typeface="Calibri"/>
              </a:rPr>
              <a:t>training </a:t>
            </a:r>
            <a:r>
              <a:rPr sz="3600" spc="-5" dirty="0">
                <a:latin typeface="Calibri"/>
                <a:cs typeface="Calibri"/>
              </a:rPr>
              <a:t>or </a:t>
            </a:r>
            <a:r>
              <a:rPr sz="3600" dirty="0">
                <a:latin typeface="Calibri"/>
                <a:cs typeface="Calibri"/>
              </a:rPr>
              <a:t>an </a:t>
            </a:r>
            <a:r>
              <a:rPr sz="3600" spc="-10" dirty="0">
                <a:latin typeface="Calibri"/>
                <a:cs typeface="Calibri"/>
              </a:rPr>
              <a:t>employment</a:t>
            </a:r>
            <a:r>
              <a:rPr sz="3600" spc="-85" dirty="0">
                <a:latin typeface="Calibri"/>
                <a:cs typeface="Calibri"/>
              </a:rPr>
              <a:t> </a:t>
            </a:r>
            <a:r>
              <a:rPr sz="3600" spc="-15" dirty="0">
                <a:latin typeface="Calibri"/>
                <a:cs typeface="Calibri"/>
              </a:rPr>
              <a:t>practice  </a:t>
            </a:r>
            <a:r>
              <a:rPr lang="en-US" sz="3600" spc="-15" dirty="0" smtClean="0">
                <a:latin typeface="Calibri"/>
                <a:cs typeface="Calibri"/>
              </a:rPr>
              <a:t>with</a:t>
            </a:r>
            <a:r>
              <a:rPr sz="3600" dirty="0" smtClean="0">
                <a:latin typeface="Calibri"/>
                <a:cs typeface="Calibri"/>
              </a:rPr>
              <a:t>in </a:t>
            </a:r>
            <a:r>
              <a:rPr sz="3600" spc="-5" dirty="0">
                <a:latin typeface="Calibri"/>
                <a:cs typeface="Calibri"/>
              </a:rPr>
              <a:t>the Missouri </a:t>
            </a:r>
            <a:r>
              <a:rPr sz="3600" spc="-20" dirty="0">
                <a:latin typeface="Calibri"/>
                <a:cs typeface="Calibri"/>
              </a:rPr>
              <a:t>workforce </a:t>
            </a:r>
            <a:r>
              <a:rPr sz="3600" spc="-30" dirty="0">
                <a:latin typeface="Calibri"/>
                <a:cs typeface="Calibri"/>
              </a:rPr>
              <a:t>system, </a:t>
            </a:r>
            <a:r>
              <a:rPr sz="3600" spc="-15" dirty="0">
                <a:latin typeface="Calibri"/>
                <a:cs typeface="Calibri"/>
              </a:rPr>
              <a:t>you </a:t>
            </a:r>
            <a:r>
              <a:rPr sz="3600" spc="-25" dirty="0">
                <a:latin typeface="Calibri"/>
                <a:cs typeface="Calibri"/>
              </a:rPr>
              <a:t>may  </a:t>
            </a:r>
            <a:r>
              <a:rPr sz="3600" dirty="0">
                <a:latin typeface="Calibri"/>
                <a:cs typeface="Calibri"/>
              </a:rPr>
              <a:t>file a</a:t>
            </a:r>
            <a:r>
              <a:rPr sz="3600" spc="-35" dirty="0">
                <a:latin typeface="Calibri"/>
                <a:cs typeface="Calibri"/>
              </a:rPr>
              <a:t> </a:t>
            </a:r>
            <a:r>
              <a:rPr sz="3600" spc="-10" dirty="0">
                <a:latin typeface="Calibri"/>
                <a:cs typeface="Calibri"/>
              </a:rPr>
              <a:t>complaint.</a:t>
            </a:r>
            <a:endParaRPr sz="3600" dirty="0">
              <a:latin typeface="Calibri"/>
              <a:cs typeface="Calibri"/>
            </a:endParaRPr>
          </a:p>
        </p:txBody>
      </p:sp>
      <p:sp>
        <p:nvSpPr>
          <p:cNvPr id="3" name="object 3"/>
          <p:cNvSpPr/>
          <p:nvPr/>
        </p:nvSpPr>
        <p:spPr>
          <a:xfrm>
            <a:off x="6379464" y="4646308"/>
            <a:ext cx="2385059" cy="187946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395705"/>
            <a:ext cx="3467136" cy="3549690"/>
          </a:xfrm>
          <a:prstGeom prst="rect">
            <a:avLst/>
          </a:prstGeom>
        </p:spPr>
        <p:txBody>
          <a:bodyPr vert="horz" wrap="square" lIns="0" tIns="12700" rIns="0" bIns="0" rtlCol="0">
            <a:spAutoFit/>
          </a:bodyPr>
          <a:lstStyle/>
          <a:p>
            <a:pPr marL="12700">
              <a:lnSpc>
                <a:spcPct val="100000"/>
              </a:lnSpc>
              <a:spcBef>
                <a:spcPts val="100"/>
              </a:spcBef>
            </a:pPr>
            <a:r>
              <a:rPr sz="2800" spc="-95" dirty="0">
                <a:latin typeface="Calibri"/>
                <a:cs typeface="Calibri"/>
              </a:rPr>
              <a:t>You </a:t>
            </a:r>
            <a:r>
              <a:rPr sz="2800" spc="-25" dirty="0">
                <a:latin typeface="Calibri"/>
                <a:cs typeface="Calibri"/>
              </a:rPr>
              <a:t>may </a:t>
            </a:r>
            <a:r>
              <a:rPr sz="2800" spc="-20" dirty="0">
                <a:latin typeface="Calibri"/>
                <a:cs typeface="Calibri"/>
              </a:rPr>
              <a:t>contact </a:t>
            </a:r>
            <a:r>
              <a:rPr sz="2800" spc="-10" dirty="0">
                <a:latin typeface="Calibri"/>
                <a:cs typeface="Calibri"/>
              </a:rPr>
              <a:t>your Local </a:t>
            </a:r>
            <a:r>
              <a:rPr sz="2800" spc="-35" dirty="0">
                <a:latin typeface="Calibri"/>
                <a:cs typeface="Calibri"/>
              </a:rPr>
              <a:t>EO </a:t>
            </a:r>
            <a:r>
              <a:rPr sz="2800" spc="-10" dirty="0">
                <a:latin typeface="Calibri"/>
                <a:cs typeface="Calibri"/>
              </a:rPr>
              <a:t>Officer</a:t>
            </a:r>
            <a:r>
              <a:rPr sz="2800" spc="95" dirty="0">
                <a:latin typeface="Calibri"/>
                <a:cs typeface="Calibri"/>
              </a:rPr>
              <a:t> </a:t>
            </a:r>
            <a:r>
              <a:rPr sz="2800" spc="-15" dirty="0">
                <a:latin typeface="Calibri"/>
                <a:cs typeface="Calibri"/>
              </a:rPr>
              <a:t>at:</a:t>
            </a:r>
            <a:endParaRPr sz="2800" dirty="0">
              <a:latin typeface="Calibri"/>
              <a:cs typeface="Calibri"/>
            </a:endParaRPr>
          </a:p>
          <a:p>
            <a:pPr>
              <a:lnSpc>
                <a:spcPct val="100000"/>
              </a:lnSpc>
              <a:spcBef>
                <a:spcPts val="20"/>
              </a:spcBef>
            </a:pPr>
            <a:endParaRPr sz="2800" dirty="0">
              <a:latin typeface="Calibri"/>
              <a:cs typeface="Calibri"/>
            </a:endParaRPr>
          </a:p>
          <a:p>
            <a:pPr marL="241300" indent="-228600">
              <a:lnSpc>
                <a:spcPct val="100000"/>
              </a:lnSpc>
              <a:buFont typeface="Arial"/>
              <a:buChar char="•"/>
              <a:tabLst>
                <a:tab pos="241300" algn="l"/>
              </a:tabLst>
            </a:pPr>
            <a:r>
              <a:rPr sz="2000" spc="-10" dirty="0">
                <a:latin typeface="Calibri"/>
                <a:cs typeface="Calibri"/>
              </a:rPr>
              <a:t>Jobs.mo.gov </a:t>
            </a:r>
            <a:r>
              <a:rPr sz="2000" spc="-5" dirty="0">
                <a:latin typeface="Calibri"/>
                <a:cs typeface="Calibri"/>
              </a:rPr>
              <a:t>– </a:t>
            </a:r>
            <a:r>
              <a:rPr sz="2000" spc="-15" dirty="0">
                <a:latin typeface="Calibri"/>
                <a:cs typeface="Calibri"/>
              </a:rPr>
              <a:t>Equal </a:t>
            </a:r>
            <a:r>
              <a:rPr sz="2000" spc="-10" dirty="0">
                <a:latin typeface="Calibri"/>
                <a:cs typeface="Calibri"/>
              </a:rPr>
              <a:t>Opportunity </a:t>
            </a:r>
            <a:r>
              <a:rPr sz="2000" spc="-5" dirty="0">
                <a:latin typeface="Calibri"/>
                <a:cs typeface="Calibri"/>
              </a:rPr>
              <a:t>Section, or</a:t>
            </a:r>
            <a:r>
              <a:rPr sz="2000" spc="165" dirty="0">
                <a:latin typeface="Calibri"/>
                <a:cs typeface="Calibri"/>
              </a:rPr>
              <a:t> </a:t>
            </a:r>
            <a:r>
              <a:rPr sz="2000" spc="-5" dirty="0">
                <a:latin typeface="Calibri"/>
                <a:cs typeface="Calibri"/>
              </a:rPr>
              <a:t>on</a:t>
            </a:r>
            <a:endParaRPr sz="2000" dirty="0">
              <a:latin typeface="Calibri"/>
              <a:cs typeface="Calibri"/>
            </a:endParaRPr>
          </a:p>
          <a:p>
            <a:pPr marL="241300" indent="-228600">
              <a:lnSpc>
                <a:spcPts val="3329"/>
              </a:lnSpc>
              <a:spcBef>
                <a:spcPts val="325"/>
              </a:spcBef>
              <a:buFont typeface="Arial"/>
              <a:buChar char="•"/>
              <a:tabLst>
                <a:tab pos="241300" algn="l"/>
              </a:tabLst>
            </a:pPr>
            <a:r>
              <a:rPr sz="2000" spc="-15" dirty="0">
                <a:latin typeface="Calibri"/>
                <a:cs typeface="Calibri"/>
              </a:rPr>
              <a:t>OWD </a:t>
            </a:r>
            <a:r>
              <a:rPr sz="2000" spc="-10" dirty="0">
                <a:latin typeface="Calibri"/>
                <a:cs typeface="Calibri"/>
              </a:rPr>
              <a:t>Main:</a:t>
            </a:r>
            <a:r>
              <a:rPr sz="2000" spc="40" dirty="0">
                <a:solidFill>
                  <a:srgbClr val="0562C1"/>
                </a:solidFill>
                <a:latin typeface="Calibri"/>
                <a:cs typeface="Calibri"/>
              </a:rPr>
              <a:t> </a:t>
            </a:r>
            <a:r>
              <a:rPr sz="2000" u="heavy" spc="-10" dirty="0">
                <a:solidFill>
                  <a:srgbClr val="0562C1"/>
                </a:solidFill>
                <a:uFill>
                  <a:solidFill>
                    <a:srgbClr val="0562C1"/>
                  </a:solidFill>
                </a:uFill>
                <a:latin typeface="Calibri"/>
                <a:cs typeface="Calibri"/>
                <a:hlinkClick r:id="rId3"/>
              </a:rPr>
              <a:t>https://jobs.mo.gov/dwdmain</a:t>
            </a:r>
            <a:endParaRPr sz="2000" dirty="0">
              <a:latin typeface="Calibri"/>
              <a:cs typeface="Calibri"/>
            </a:endParaRPr>
          </a:p>
          <a:p>
            <a:pPr marL="698500" lvl="1" indent="-228600">
              <a:lnSpc>
                <a:spcPts val="2850"/>
              </a:lnSpc>
              <a:buFont typeface="Arial"/>
              <a:buChar char="•"/>
              <a:tabLst>
                <a:tab pos="698500" algn="l"/>
              </a:tabLst>
            </a:pPr>
            <a:r>
              <a:rPr spc="-10" dirty="0">
                <a:latin typeface="Calibri"/>
                <a:cs typeface="Calibri"/>
              </a:rPr>
              <a:t>Equal </a:t>
            </a:r>
            <a:r>
              <a:rPr spc="-5" dirty="0">
                <a:latin typeface="Calibri"/>
                <a:cs typeface="Calibri"/>
              </a:rPr>
              <a:t>Opportunity and Disability </a:t>
            </a:r>
            <a:r>
              <a:rPr spc="-10" dirty="0">
                <a:latin typeface="Calibri"/>
                <a:cs typeface="Calibri"/>
              </a:rPr>
              <a:t>Resource</a:t>
            </a:r>
            <a:r>
              <a:rPr spc="-30" dirty="0">
                <a:latin typeface="Calibri"/>
                <a:cs typeface="Calibri"/>
              </a:rPr>
              <a:t> </a:t>
            </a:r>
            <a:r>
              <a:rPr dirty="0">
                <a:latin typeface="Calibri"/>
                <a:cs typeface="Calibri"/>
              </a:rPr>
              <a:t>Section</a:t>
            </a:r>
          </a:p>
        </p:txBody>
      </p:sp>
      <p:sp>
        <p:nvSpPr>
          <p:cNvPr id="3" name="object 3"/>
          <p:cNvSpPr txBox="1">
            <a:spLocks noGrp="1"/>
          </p:cNvSpPr>
          <p:nvPr>
            <p:ph type="title"/>
          </p:nvPr>
        </p:nvSpPr>
        <p:spPr>
          <a:prstGeom prst="rect">
            <a:avLst/>
          </a:prstGeom>
        </p:spPr>
        <p:txBody>
          <a:bodyPr vert="horz" wrap="square" lIns="0" tIns="203231" rIns="0" bIns="0" rtlCol="0">
            <a:spAutoFit/>
          </a:bodyPr>
          <a:lstStyle/>
          <a:p>
            <a:pPr marL="1278255" marR="5080" indent="-876935">
              <a:lnSpc>
                <a:spcPts val="4320"/>
              </a:lnSpc>
              <a:spcBef>
                <a:spcPts val="640"/>
              </a:spcBef>
            </a:pPr>
            <a:r>
              <a:rPr spc="-15" dirty="0"/>
              <a:t>WIOA </a:t>
            </a:r>
            <a:r>
              <a:rPr spc="-5" dirty="0"/>
              <a:t>Section 188 Discrimination  </a:t>
            </a:r>
            <a:r>
              <a:rPr spc="-10" dirty="0"/>
              <a:t>Complaint </a:t>
            </a:r>
            <a:r>
              <a:rPr spc="-5" dirty="0"/>
              <a:t>Filing </a:t>
            </a:r>
            <a:r>
              <a:rPr spc="-10" dirty="0"/>
              <a:t>Options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5493" y="2422209"/>
            <a:ext cx="5162551" cy="39162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371600"/>
            <a:ext cx="8754866" cy="627736"/>
          </a:xfrm>
          <a:prstGeom prst="rect">
            <a:avLst/>
          </a:prstGeom>
        </p:spPr>
        <p:txBody>
          <a:bodyPr vert="horz" wrap="square" lIns="0" tIns="12065" rIns="0" bIns="0" rtlCol="0">
            <a:spAutoFit/>
          </a:bodyPr>
          <a:lstStyle/>
          <a:p>
            <a:pPr marL="12700">
              <a:lnSpc>
                <a:spcPct val="100000"/>
              </a:lnSpc>
              <a:spcBef>
                <a:spcPts val="95"/>
              </a:spcBef>
            </a:pPr>
            <a:r>
              <a:rPr lang="en-US" spc="-15" dirty="0"/>
              <a:t>WIOA </a:t>
            </a:r>
            <a:r>
              <a:rPr lang="en-US" spc="-35" dirty="0"/>
              <a:t>EO </a:t>
            </a:r>
            <a:r>
              <a:rPr lang="en-US" spc="-15" dirty="0"/>
              <a:t>Orientation</a:t>
            </a:r>
            <a:r>
              <a:rPr lang="en-US" spc="-35" dirty="0"/>
              <a:t> </a:t>
            </a:r>
            <a:endParaRPr spc="-25" dirty="0"/>
          </a:p>
        </p:txBody>
      </p:sp>
      <p:sp>
        <p:nvSpPr>
          <p:cNvPr id="3" name="object 3"/>
          <p:cNvSpPr txBox="1"/>
          <p:nvPr/>
        </p:nvSpPr>
        <p:spPr>
          <a:xfrm>
            <a:off x="609600" y="2209800"/>
            <a:ext cx="8128700" cy="3971600"/>
          </a:xfrm>
          <a:prstGeom prst="rect">
            <a:avLst/>
          </a:prstGeom>
        </p:spPr>
        <p:txBody>
          <a:bodyPr vert="horz" wrap="square" lIns="0" tIns="59690" rIns="0" bIns="0" rtlCol="0">
            <a:spAutoFit/>
          </a:bodyPr>
          <a:lstStyle/>
          <a:p>
            <a:pPr marL="12700" marR="457834" indent="-635">
              <a:lnSpc>
                <a:spcPts val="3030"/>
              </a:lnSpc>
              <a:spcBef>
                <a:spcPts val="470"/>
              </a:spcBef>
            </a:pPr>
            <a:r>
              <a:rPr sz="2800" spc="-5" dirty="0">
                <a:latin typeface="Calibri"/>
                <a:cs typeface="Calibri"/>
              </a:rPr>
              <a:t>All </a:t>
            </a:r>
            <a:r>
              <a:rPr sz="2800" spc="-15" dirty="0">
                <a:latin typeface="Calibri"/>
                <a:cs typeface="Calibri"/>
              </a:rPr>
              <a:t>Recipients must </a:t>
            </a:r>
            <a:r>
              <a:rPr sz="2800" spc="-20" dirty="0">
                <a:latin typeface="Calibri"/>
                <a:cs typeface="Calibri"/>
              </a:rPr>
              <a:t>provide </a:t>
            </a:r>
            <a:r>
              <a:rPr sz="2800" spc="-10" dirty="0">
                <a:latin typeface="Calibri"/>
                <a:cs typeface="Calibri"/>
              </a:rPr>
              <a:t>initial </a:t>
            </a:r>
            <a:r>
              <a:rPr sz="2800" spc="-5" dirty="0">
                <a:latin typeface="Calibri"/>
                <a:cs typeface="Calibri"/>
              </a:rPr>
              <a:t>and </a:t>
            </a:r>
            <a:r>
              <a:rPr sz="2800" spc="-15" dirty="0" smtClean="0">
                <a:latin typeface="Calibri"/>
                <a:cs typeface="Calibri"/>
              </a:rPr>
              <a:t>continuing </a:t>
            </a:r>
            <a:r>
              <a:rPr sz="2800" spc="-5" dirty="0">
                <a:latin typeface="Calibri"/>
                <a:cs typeface="Calibri"/>
              </a:rPr>
              <a:t>notice</a:t>
            </a:r>
            <a:r>
              <a:rPr sz="2800" spc="70" dirty="0">
                <a:latin typeface="Calibri"/>
                <a:cs typeface="Calibri"/>
              </a:rPr>
              <a:t> </a:t>
            </a:r>
            <a:r>
              <a:rPr sz="2800" spc="-20" dirty="0" smtClean="0">
                <a:latin typeface="Calibri"/>
                <a:cs typeface="Calibri"/>
              </a:rPr>
              <a:t>regarding</a:t>
            </a:r>
            <a:r>
              <a:rPr lang="en-US" sz="2800" spc="-20" dirty="0" smtClean="0">
                <a:latin typeface="Calibri"/>
                <a:cs typeface="Calibri"/>
              </a:rPr>
              <a:t> </a:t>
            </a:r>
            <a:r>
              <a:rPr sz="2800" spc="-5" dirty="0" smtClean="0">
                <a:latin typeface="Calibri"/>
                <a:cs typeface="Calibri"/>
              </a:rPr>
              <a:t>the </a:t>
            </a:r>
            <a:r>
              <a:rPr sz="2800" spc="-10" dirty="0">
                <a:latin typeface="Calibri"/>
                <a:cs typeface="Calibri"/>
              </a:rPr>
              <a:t>rights </a:t>
            </a:r>
            <a:r>
              <a:rPr sz="2800" spc="-5" dirty="0">
                <a:latin typeface="Calibri"/>
                <a:cs typeface="Calibri"/>
              </a:rPr>
              <a:t>and </a:t>
            </a:r>
            <a:r>
              <a:rPr sz="2800" spc="-10" dirty="0">
                <a:latin typeface="Calibri"/>
                <a:cs typeface="Calibri"/>
              </a:rPr>
              <a:t>responsibilities </a:t>
            </a:r>
            <a:r>
              <a:rPr sz="2800" spc="-5" dirty="0">
                <a:latin typeface="Calibri"/>
                <a:cs typeface="Calibri"/>
              </a:rPr>
              <a:t>under </a:t>
            </a:r>
            <a:r>
              <a:rPr sz="2800" spc="-10" dirty="0" smtClean="0">
                <a:latin typeface="Calibri"/>
                <a:cs typeface="Calibri"/>
              </a:rPr>
              <a:t>the </a:t>
            </a:r>
            <a:r>
              <a:rPr sz="2800" spc="-10" dirty="0">
                <a:latin typeface="Calibri"/>
                <a:cs typeface="Calibri"/>
              </a:rPr>
              <a:t>nondiscrimination </a:t>
            </a:r>
            <a:r>
              <a:rPr sz="2800" spc="-5" dirty="0">
                <a:latin typeface="Calibri"/>
                <a:cs typeface="Calibri"/>
              </a:rPr>
              <a:t>and equal </a:t>
            </a:r>
            <a:r>
              <a:rPr sz="2800" spc="-10" dirty="0" smtClean="0">
                <a:latin typeface="Calibri"/>
                <a:cs typeface="Calibri"/>
              </a:rPr>
              <a:t>opportunity </a:t>
            </a:r>
            <a:r>
              <a:rPr sz="2800" spc="-15" dirty="0">
                <a:latin typeface="Calibri"/>
                <a:cs typeface="Calibri"/>
              </a:rPr>
              <a:t>provisions </a:t>
            </a:r>
            <a:r>
              <a:rPr sz="2800" spc="-5" dirty="0">
                <a:latin typeface="Calibri"/>
                <a:cs typeface="Calibri"/>
              </a:rPr>
              <a:t>of</a:t>
            </a:r>
            <a:r>
              <a:rPr sz="2800" spc="105" dirty="0">
                <a:latin typeface="Calibri"/>
                <a:cs typeface="Calibri"/>
              </a:rPr>
              <a:t> </a:t>
            </a:r>
            <a:r>
              <a:rPr sz="2800" spc="-15" dirty="0" smtClean="0">
                <a:latin typeface="Calibri"/>
                <a:cs typeface="Calibri"/>
              </a:rPr>
              <a:t>WIOA</a:t>
            </a:r>
            <a:r>
              <a:rPr lang="en-US" sz="2800" spc="-15" dirty="0" smtClean="0">
                <a:latin typeface="Calibri"/>
                <a:cs typeface="Calibri"/>
              </a:rPr>
              <a:t>. You have </a:t>
            </a:r>
            <a:r>
              <a:rPr sz="2800" spc="-5" dirty="0" smtClean="0">
                <a:latin typeface="Calibri"/>
                <a:cs typeface="Calibri"/>
              </a:rPr>
              <a:t>the </a:t>
            </a:r>
            <a:r>
              <a:rPr sz="2800" spc="-15" dirty="0">
                <a:latin typeface="Calibri"/>
                <a:cs typeface="Calibri"/>
              </a:rPr>
              <a:t>right to </a:t>
            </a:r>
            <a:r>
              <a:rPr sz="2800" spc="-10" dirty="0">
                <a:latin typeface="Calibri"/>
                <a:cs typeface="Calibri"/>
              </a:rPr>
              <a:t>file </a:t>
            </a:r>
            <a:r>
              <a:rPr sz="2800" spc="-5" dirty="0">
                <a:latin typeface="Calibri"/>
                <a:cs typeface="Calibri"/>
              </a:rPr>
              <a:t>a </a:t>
            </a:r>
            <a:r>
              <a:rPr sz="2800" spc="-15" dirty="0">
                <a:latin typeface="Calibri"/>
                <a:cs typeface="Calibri"/>
              </a:rPr>
              <a:t>complaint </a:t>
            </a:r>
            <a:r>
              <a:rPr sz="2800" spc="-5" dirty="0">
                <a:latin typeface="Calibri"/>
                <a:cs typeface="Calibri"/>
              </a:rPr>
              <a:t>of  </a:t>
            </a:r>
            <a:r>
              <a:rPr sz="2800" spc="-10" dirty="0">
                <a:latin typeface="Calibri"/>
                <a:cs typeface="Calibri"/>
              </a:rPr>
              <a:t>discrimination </a:t>
            </a:r>
            <a:r>
              <a:rPr sz="2800" spc="-5" dirty="0" smtClean="0">
                <a:latin typeface="Calibri"/>
                <a:cs typeface="Calibri"/>
              </a:rPr>
              <a:t>with</a:t>
            </a:r>
            <a:r>
              <a:rPr lang="en-US" sz="2800" spc="-5" dirty="0" smtClean="0">
                <a:latin typeface="Calibri"/>
                <a:cs typeface="Calibri"/>
              </a:rPr>
              <a:t>:</a:t>
            </a:r>
          </a:p>
          <a:p>
            <a:pPr marL="926465" marR="457834" lvl="1" indent="-457200">
              <a:lnSpc>
                <a:spcPts val="3030"/>
              </a:lnSpc>
              <a:spcBef>
                <a:spcPts val="470"/>
              </a:spcBef>
              <a:buFont typeface="Arial" panose="020B0604020202020204" pitchFamily="34" charset="0"/>
              <a:buChar char="•"/>
            </a:pPr>
            <a:r>
              <a:rPr lang="en-US" sz="2800" spc="-15" dirty="0" smtClean="0">
                <a:latin typeface="Calibri"/>
                <a:cs typeface="Calibri"/>
              </a:rPr>
              <a:t>DHEWD</a:t>
            </a:r>
            <a:r>
              <a:rPr sz="2800" spc="-15" dirty="0" smtClean="0">
                <a:latin typeface="Calibri"/>
                <a:cs typeface="Calibri"/>
              </a:rPr>
              <a:t> </a:t>
            </a:r>
            <a:r>
              <a:rPr lang="en-US" sz="2800" spc="-15" dirty="0" smtClean="0">
                <a:latin typeface="Calibri"/>
                <a:cs typeface="Calibri"/>
              </a:rPr>
              <a:t>Human Resources</a:t>
            </a:r>
          </a:p>
          <a:p>
            <a:pPr marL="927100" marR="46990" indent="-457200">
              <a:lnSpc>
                <a:spcPts val="3030"/>
              </a:lnSpc>
              <a:buFont typeface="Arial" panose="020B0604020202020204" pitchFamily="34" charset="0"/>
              <a:buChar char="•"/>
              <a:tabLst>
                <a:tab pos="698500" algn="l"/>
              </a:tabLst>
            </a:pPr>
            <a:r>
              <a:rPr lang="en-US" sz="2800" spc="-15" dirty="0" smtClean="0">
                <a:latin typeface="Calibri"/>
                <a:cs typeface="Calibri"/>
              </a:rPr>
              <a:t>Missouri Human Rights Commission </a:t>
            </a:r>
          </a:p>
          <a:p>
            <a:pPr marL="927100" marR="46990" indent="-457200">
              <a:lnSpc>
                <a:spcPts val="3030"/>
              </a:lnSpc>
              <a:buFont typeface="Arial" panose="020B0604020202020204" pitchFamily="34" charset="0"/>
              <a:buChar char="•"/>
              <a:tabLst>
                <a:tab pos="698500" algn="l"/>
              </a:tabLst>
            </a:pPr>
            <a:r>
              <a:rPr lang="en-US" sz="2800" spc="-15" dirty="0" smtClean="0">
                <a:latin typeface="Calibri"/>
                <a:cs typeface="Calibri"/>
              </a:rPr>
              <a:t>EEOC </a:t>
            </a:r>
          </a:p>
          <a:p>
            <a:pPr marL="927100" marR="46990" indent="-457200">
              <a:lnSpc>
                <a:spcPts val="3030"/>
              </a:lnSpc>
              <a:buFont typeface="Arial" panose="020B0604020202020204" pitchFamily="34" charset="0"/>
              <a:buChar char="•"/>
              <a:tabLst>
                <a:tab pos="698500" algn="l"/>
              </a:tabLst>
            </a:pPr>
            <a:r>
              <a:rPr lang="en-US" sz="2800" spc="-15" dirty="0" smtClean="0">
                <a:cs typeface="Calibri"/>
              </a:rPr>
              <a:t>State WIOA Equal </a:t>
            </a:r>
            <a:r>
              <a:rPr lang="en-US" sz="2800" spc="-15" dirty="0">
                <a:cs typeface="Calibri"/>
              </a:rPr>
              <a:t>Opportunity </a:t>
            </a:r>
            <a:r>
              <a:rPr lang="en-US" sz="2800" spc="-15" dirty="0" smtClean="0">
                <a:cs typeface="Calibri"/>
              </a:rPr>
              <a:t>Officer, or</a:t>
            </a:r>
            <a:r>
              <a:rPr sz="2800" spc="75" dirty="0" smtClean="0">
                <a:latin typeface="Calibri"/>
                <a:cs typeface="Calibri"/>
              </a:rPr>
              <a:t> </a:t>
            </a:r>
            <a:r>
              <a:rPr sz="2800" spc="-5" dirty="0" smtClean="0">
                <a:latin typeface="Calibri"/>
                <a:cs typeface="Calibri"/>
              </a:rPr>
              <a:t>the</a:t>
            </a:r>
            <a:r>
              <a:rPr lang="en-US" sz="2800" spc="-5" dirty="0" smtClean="0">
                <a:latin typeface="Calibri"/>
                <a:cs typeface="Calibri"/>
              </a:rPr>
              <a:t> </a:t>
            </a:r>
          </a:p>
          <a:p>
            <a:pPr marL="927100" marR="46990" indent="-457200">
              <a:lnSpc>
                <a:spcPts val="3030"/>
              </a:lnSpc>
              <a:buFont typeface="Arial" panose="020B0604020202020204" pitchFamily="34" charset="0"/>
              <a:buChar char="•"/>
              <a:tabLst>
                <a:tab pos="698500" algn="l"/>
              </a:tabLst>
            </a:pPr>
            <a:r>
              <a:rPr sz="2800" spc="-15" dirty="0" smtClean="0">
                <a:latin typeface="Calibri"/>
                <a:cs typeface="Calibri"/>
              </a:rPr>
              <a:t>U.S</a:t>
            </a:r>
            <a:r>
              <a:rPr sz="2800" spc="-15" dirty="0">
                <a:latin typeface="Calibri"/>
                <a:cs typeface="Calibri"/>
              </a:rPr>
              <a:t>. </a:t>
            </a:r>
            <a:r>
              <a:rPr sz="2800" spc="-10" dirty="0">
                <a:latin typeface="Calibri"/>
                <a:cs typeface="Calibri"/>
              </a:rPr>
              <a:t>DOL Civil Rights </a:t>
            </a:r>
            <a:r>
              <a:rPr sz="2800" spc="-15" dirty="0">
                <a:latin typeface="Calibri"/>
                <a:cs typeface="Calibri"/>
              </a:rPr>
              <a:t>Center</a:t>
            </a:r>
            <a:r>
              <a:rPr sz="2800" spc="80" dirty="0">
                <a:latin typeface="Calibri"/>
                <a:cs typeface="Calibri"/>
              </a:rPr>
              <a:t> </a:t>
            </a:r>
            <a:r>
              <a:rPr sz="2800" spc="-10" dirty="0">
                <a:latin typeface="Calibri"/>
                <a:cs typeface="Calibri"/>
              </a:rPr>
              <a:t>(CRC)</a:t>
            </a:r>
            <a:endParaRPr sz="2800" dirty="0">
              <a:latin typeface="Calibri"/>
              <a:cs typeface="Calibri"/>
            </a:endParaRPr>
          </a:p>
        </p:txBody>
      </p:sp>
      <p:sp>
        <p:nvSpPr>
          <p:cNvPr id="4" name="object 4"/>
          <p:cNvSpPr/>
          <p:nvPr/>
        </p:nvSpPr>
        <p:spPr>
          <a:xfrm>
            <a:off x="6172200" y="342029"/>
            <a:ext cx="2057400" cy="1772478"/>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1944" rIns="0" bIns="0" rtlCol="0">
            <a:spAutoFit/>
          </a:bodyPr>
          <a:lstStyle/>
          <a:p>
            <a:pPr marL="1309370" marR="5080" indent="-878205">
              <a:lnSpc>
                <a:spcPts val="4320"/>
              </a:lnSpc>
              <a:spcBef>
                <a:spcPts val="640"/>
              </a:spcBef>
            </a:pPr>
            <a:r>
              <a:rPr spc="-15" dirty="0"/>
              <a:t>WIOA </a:t>
            </a:r>
            <a:r>
              <a:rPr spc="-5" dirty="0"/>
              <a:t>Section 188 Discrimination  </a:t>
            </a:r>
            <a:r>
              <a:rPr spc="-10" dirty="0"/>
              <a:t>Complaint </a:t>
            </a:r>
            <a:r>
              <a:rPr spc="-5" dirty="0"/>
              <a:t>Filing </a:t>
            </a:r>
            <a:r>
              <a:rPr spc="-10" dirty="0"/>
              <a:t>Options</a:t>
            </a:r>
          </a:p>
        </p:txBody>
      </p:sp>
      <p:sp>
        <p:nvSpPr>
          <p:cNvPr id="3" name="object 3"/>
          <p:cNvSpPr txBox="1"/>
          <p:nvPr/>
        </p:nvSpPr>
        <p:spPr>
          <a:xfrm>
            <a:off x="228600" y="1905000"/>
            <a:ext cx="8458200" cy="1329851"/>
          </a:xfrm>
          <a:prstGeom prst="rect">
            <a:avLst/>
          </a:prstGeom>
        </p:spPr>
        <p:txBody>
          <a:bodyPr vert="horz" wrap="square" lIns="0" tIns="59690" rIns="0" bIns="0" rtlCol="0">
            <a:spAutoFit/>
          </a:bodyPr>
          <a:lstStyle/>
          <a:p>
            <a:pPr>
              <a:lnSpc>
                <a:spcPct val="100000"/>
              </a:lnSpc>
              <a:buFont typeface="Arial"/>
              <a:buChar char="•"/>
            </a:pPr>
            <a:endParaRPr sz="3450" dirty="0">
              <a:latin typeface="Calibri"/>
              <a:cs typeface="Calibri"/>
            </a:endParaRPr>
          </a:p>
          <a:p>
            <a:pPr marL="12700" algn="ctr">
              <a:lnSpc>
                <a:spcPct val="100000"/>
              </a:lnSpc>
              <a:tabLst>
                <a:tab pos="241300" algn="l"/>
              </a:tabLst>
            </a:pPr>
            <a:r>
              <a:rPr sz="4800" spc="-20" dirty="0" smtClean="0">
                <a:latin typeface="Calibri"/>
                <a:cs typeface="Calibri"/>
              </a:rPr>
              <a:t>It’s </a:t>
            </a:r>
            <a:r>
              <a:rPr sz="4800" spc="-10" dirty="0">
                <a:latin typeface="Calibri"/>
                <a:cs typeface="Calibri"/>
              </a:rPr>
              <a:t>the </a:t>
            </a:r>
            <a:r>
              <a:rPr sz="4800" spc="-15" dirty="0">
                <a:latin typeface="Calibri"/>
                <a:cs typeface="Calibri"/>
              </a:rPr>
              <a:t>Complainant’s</a:t>
            </a:r>
            <a:r>
              <a:rPr sz="4800" spc="75" dirty="0">
                <a:latin typeface="Calibri"/>
                <a:cs typeface="Calibri"/>
              </a:rPr>
              <a:t> </a:t>
            </a:r>
            <a:r>
              <a:rPr sz="4800" spc="-5" dirty="0">
                <a:latin typeface="Calibri"/>
                <a:cs typeface="Calibri"/>
              </a:rPr>
              <a:t>choice!</a:t>
            </a:r>
            <a:endParaRPr sz="4800" dirty="0">
              <a:latin typeface="Calibri"/>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3733800"/>
            <a:ext cx="5029200" cy="2171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90600"/>
            <a:ext cx="8382000" cy="576504"/>
          </a:xfrm>
          <a:prstGeom prst="rect">
            <a:avLst/>
          </a:prstGeom>
        </p:spPr>
        <p:txBody>
          <a:bodyPr vert="horz" wrap="square" lIns="0" tIns="12065" rIns="0" bIns="0" rtlCol="0">
            <a:spAutoFit/>
          </a:bodyPr>
          <a:lstStyle/>
          <a:p>
            <a:pPr marR="5080" algn="l">
              <a:lnSpc>
                <a:spcPts val="4560"/>
              </a:lnSpc>
              <a:spcBef>
                <a:spcPts val="95"/>
              </a:spcBef>
            </a:pPr>
            <a:r>
              <a:rPr sz="3600" spc="-15" dirty="0"/>
              <a:t>WIOA </a:t>
            </a:r>
            <a:r>
              <a:rPr lang="en-US" sz="3600" spc="-15" dirty="0" smtClean="0"/>
              <a:t>Discrimination </a:t>
            </a:r>
            <a:r>
              <a:rPr sz="3600" spc="-10" dirty="0" smtClean="0"/>
              <a:t>Complaint</a:t>
            </a:r>
            <a:r>
              <a:rPr lang="en-US" sz="3600" spc="-10" dirty="0" smtClean="0"/>
              <a:t> </a:t>
            </a:r>
            <a:r>
              <a:rPr sz="3600" spc="-45" dirty="0" smtClean="0"/>
              <a:t>P</a:t>
            </a:r>
            <a:r>
              <a:rPr sz="3600" spc="-75" dirty="0" smtClean="0"/>
              <a:t>r</a:t>
            </a:r>
            <a:r>
              <a:rPr sz="3600" spc="-5" dirty="0" smtClean="0"/>
              <a:t>oce</a:t>
            </a:r>
            <a:r>
              <a:rPr sz="3600" spc="-10" dirty="0" smtClean="0"/>
              <a:t>d</a:t>
            </a:r>
            <a:r>
              <a:rPr sz="3600" spc="-5" dirty="0" smtClean="0"/>
              <a:t>u</a:t>
            </a:r>
            <a:r>
              <a:rPr sz="3600" spc="-65" dirty="0" smtClean="0"/>
              <a:t>r</a:t>
            </a:r>
            <a:r>
              <a:rPr sz="3600" spc="-5" dirty="0" smtClean="0"/>
              <a:t>es</a:t>
            </a:r>
            <a:endParaRPr sz="3600" spc="-5" dirty="0"/>
          </a:p>
        </p:txBody>
      </p:sp>
      <p:sp>
        <p:nvSpPr>
          <p:cNvPr id="3" name="object 3"/>
          <p:cNvSpPr txBox="1"/>
          <p:nvPr/>
        </p:nvSpPr>
        <p:spPr>
          <a:xfrm>
            <a:off x="247045" y="1773525"/>
            <a:ext cx="8303259" cy="4576445"/>
          </a:xfrm>
          <a:prstGeom prst="rect">
            <a:avLst/>
          </a:prstGeom>
        </p:spPr>
        <p:txBody>
          <a:bodyPr vert="horz" wrap="square" lIns="0" tIns="104140" rIns="0" bIns="0" rtlCol="0">
            <a:spAutoFit/>
          </a:bodyPr>
          <a:lstStyle/>
          <a:p>
            <a:pPr marL="241300" indent="-228600">
              <a:lnSpc>
                <a:spcPct val="100000"/>
              </a:lnSpc>
              <a:spcBef>
                <a:spcPts val="820"/>
              </a:spcBef>
              <a:buFont typeface="Arial"/>
              <a:buChar char="•"/>
              <a:tabLst>
                <a:tab pos="241300" algn="l"/>
              </a:tabLst>
            </a:pPr>
            <a:r>
              <a:rPr sz="2400" spc="-5" dirty="0">
                <a:latin typeface="Calibri"/>
                <a:cs typeface="Calibri"/>
              </a:rPr>
              <a:t>Complaint </a:t>
            </a:r>
            <a:r>
              <a:rPr sz="2400" spc="-10" dirty="0">
                <a:latin typeface="Calibri"/>
                <a:cs typeface="Calibri"/>
              </a:rPr>
              <a:t>must </a:t>
            </a:r>
            <a:r>
              <a:rPr sz="2400" spc="-5" dirty="0">
                <a:latin typeface="Calibri"/>
                <a:cs typeface="Calibri"/>
              </a:rPr>
              <a:t>be </a:t>
            </a:r>
            <a:r>
              <a:rPr sz="2400" dirty="0">
                <a:latin typeface="Calibri"/>
                <a:cs typeface="Calibri"/>
              </a:rPr>
              <a:t>in</a:t>
            </a:r>
            <a:r>
              <a:rPr sz="2400" spc="-35" dirty="0">
                <a:latin typeface="Calibri"/>
                <a:cs typeface="Calibri"/>
              </a:rPr>
              <a:t> </a:t>
            </a:r>
            <a:r>
              <a:rPr sz="2400" spc="-5" dirty="0">
                <a:latin typeface="Calibri"/>
                <a:cs typeface="Calibri"/>
              </a:rPr>
              <a:t>writing</a:t>
            </a:r>
            <a:endParaRPr sz="2400" dirty="0">
              <a:latin typeface="Calibri"/>
              <a:cs typeface="Calibri"/>
            </a:endParaRPr>
          </a:p>
          <a:p>
            <a:pPr marL="240665" marR="5080" indent="-228600">
              <a:lnSpc>
                <a:spcPts val="2300"/>
              </a:lnSpc>
              <a:spcBef>
                <a:spcPts val="1280"/>
              </a:spcBef>
              <a:buFont typeface="Arial"/>
              <a:buChar char="•"/>
              <a:tabLst>
                <a:tab pos="241300" algn="l"/>
              </a:tabLst>
            </a:pPr>
            <a:r>
              <a:rPr sz="2400" spc="-10" dirty="0">
                <a:latin typeface="Calibri"/>
                <a:cs typeface="Calibri"/>
              </a:rPr>
              <a:t>Complainant’s name/address </a:t>
            </a:r>
            <a:r>
              <a:rPr sz="2400" spc="-5" dirty="0">
                <a:latin typeface="Calibri"/>
                <a:cs typeface="Calibri"/>
              </a:rPr>
              <a:t>or another </a:t>
            </a:r>
            <a:r>
              <a:rPr sz="2400" dirty="0">
                <a:latin typeface="Calibri"/>
                <a:cs typeface="Calibri"/>
              </a:rPr>
              <a:t>means </a:t>
            </a:r>
            <a:r>
              <a:rPr sz="2400" spc="-5" dirty="0">
                <a:latin typeface="Calibri"/>
                <a:cs typeface="Calibri"/>
              </a:rPr>
              <a:t>of </a:t>
            </a:r>
            <a:r>
              <a:rPr sz="2400" spc="-10" dirty="0">
                <a:latin typeface="Calibri"/>
                <a:cs typeface="Calibri"/>
              </a:rPr>
              <a:t>contacting </a:t>
            </a:r>
            <a:r>
              <a:rPr sz="2400" dirty="0">
                <a:latin typeface="Calibri"/>
                <a:cs typeface="Calibri"/>
              </a:rPr>
              <a:t>the  </a:t>
            </a:r>
            <a:r>
              <a:rPr sz="2400" spc="-10" dirty="0">
                <a:latin typeface="Calibri"/>
                <a:cs typeface="Calibri"/>
              </a:rPr>
              <a:t>complainant</a:t>
            </a:r>
            <a:endParaRPr sz="2400" dirty="0">
              <a:latin typeface="Calibri"/>
              <a:cs typeface="Calibri"/>
            </a:endParaRPr>
          </a:p>
          <a:p>
            <a:pPr marL="241300" marR="306705" indent="-228600">
              <a:lnSpc>
                <a:spcPts val="2300"/>
              </a:lnSpc>
              <a:spcBef>
                <a:spcPts val="1305"/>
              </a:spcBef>
              <a:buFont typeface="Arial"/>
              <a:buChar char="•"/>
              <a:tabLst>
                <a:tab pos="241300" algn="l"/>
              </a:tabLst>
            </a:pPr>
            <a:r>
              <a:rPr sz="2400" spc="-5" dirty="0">
                <a:latin typeface="Calibri"/>
                <a:cs typeface="Calibri"/>
              </a:rPr>
              <a:t>Identity of </a:t>
            </a:r>
            <a:r>
              <a:rPr sz="2400" dirty="0">
                <a:latin typeface="Calibri"/>
                <a:cs typeface="Calibri"/>
              </a:rPr>
              <a:t>the </a:t>
            </a:r>
            <a:r>
              <a:rPr sz="2400" spc="-10" dirty="0">
                <a:latin typeface="Calibri"/>
                <a:cs typeface="Calibri"/>
              </a:rPr>
              <a:t>Respondent </a:t>
            </a:r>
            <a:r>
              <a:rPr sz="2400" spc="-5" dirty="0">
                <a:latin typeface="Calibri"/>
                <a:cs typeface="Calibri"/>
              </a:rPr>
              <a:t>(individual or entity alleged </a:t>
            </a:r>
            <a:r>
              <a:rPr sz="2400" spc="-15" dirty="0">
                <a:latin typeface="Calibri"/>
                <a:cs typeface="Calibri"/>
              </a:rPr>
              <a:t>to </a:t>
            </a:r>
            <a:r>
              <a:rPr sz="2400" spc="-20" dirty="0">
                <a:latin typeface="Calibri"/>
                <a:cs typeface="Calibri"/>
              </a:rPr>
              <a:t>have  </a:t>
            </a:r>
            <a:r>
              <a:rPr sz="2400" spc="-5" dirty="0">
                <a:latin typeface="Calibri"/>
                <a:cs typeface="Calibri"/>
              </a:rPr>
              <a:t>discriminated)</a:t>
            </a:r>
            <a:endParaRPr sz="2400" dirty="0">
              <a:latin typeface="Calibri"/>
              <a:cs typeface="Calibri"/>
            </a:endParaRPr>
          </a:p>
          <a:p>
            <a:pPr marL="241300" indent="-228600">
              <a:lnSpc>
                <a:spcPct val="100000"/>
              </a:lnSpc>
              <a:spcBef>
                <a:spcPts val="740"/>
              </a:spcBef>
              <a:buFont typeface="Arial"/>
              <a:buChar char="•"/>
              <a:tabLst>
                <a:tab pos="241300" algn="l"/>
              </a:tabLst>
            </a:pPr>
            <a:r>
              <a:rPr sz="2400" spc="-10" dirty="0">
                <a:latin typeface="Calibri"/>
                <a:cs typeface="Calibri"/>
              </a:rPr>
              <a:t>Allegations </a:t>
            </a:r>
            <a:r>
              <a:rPr sz="2400" spc="-5" dirty="0">
                <a:latin typeface="Calibri"/>
                <a:cs typeface="Calibri"/>
              </a:rPr>
              <a:t>described </a:t>
            </a:r>
            <a:r>
              <a:rPr sz="2400" dirty="0">
                <a:latin typeface="Calibri"/>
                <a:cs typeface="Calibri"/>
              </a:rPr>
              <a:t>in </a:t>
            </a:r>
            <a:r>
              <a:rPr sz="2400" spc="-10" dirty="0">
                <a:latin typeface="Calibri"/>
                <a:cs typeface="Calibri"/>
              </a:rPr>
              <a:t>sufficient detail </a:t>
            </a:r>
            <a:r>
              <a:rPr sz="2400" spc="-15" dirty="0">
                <a:latin typeface="Calibri"/>
                <a:cs typeface="Calibri"/>
              </a:rPr>
              <a:t>to </a:t>
            </a:r>
            <a:r>
              <a:rPr sz="2400" spc="-5" dirty="0">
                <a:latin typeface="Calibri"/>
                <a:cs typeface="Calibri"/>
              </a:rPr>
              <a:t>determine</a:t>
            </a:r>
            <a:r>
              <a:rPr sz="2400" dirty="0">
                <a:latin typeface="Calibri"/>
                <a:cs typeface="Calibri"/>
              </a:rPr>
              <a:t> </a:t>
            </a:r>
            <a:r>
              <a:rPr sz="2400" spc="-5" dirty="0">
                <a:latin typeface="Calibri"/>
                <a:cs typeface="Calibri"/>
              </a:rPr>
              <a:t>whether:</a:t>
            </a:r>
            <a:endParaRPr sz="2400" dirty="0">
              <a:latin typeface="Calibri"/>
              <a:cs typeface="Calibri"/>
            </a:endParaRPr>
          </a:p>
          <a:p>
            <a:pPr marL="698500" marR="549275" lvl="1" indent="-228600">
              <a:lnSpc>
                <a:spcPct val="80000"/>
              </a:lnSpc>
              <a:spcBef>
                <a:spcPts val="1100"/>
              </a:spcBef>
              <a:buFont typeface="Arial"/>
              <a:buChar char="•"/>
              <a:tabLst>
                <a:tab pos="697865" algn="l"/>
                <a:tab pos="698500" algn="l"/>
              </a:tabLst>
            </a:pPr>
            <a:r>
              <a:rPr sz="2000" spc="-5" dirty="0">
                <a:latin typeface="Calibri"/>
                <a:cs typeface="Calibri"/>
              </a:rPr>
              <a:t>Complaint is </a:t>
            </a:r>
            <a:r>
              <a:rPr sz="2000" spc="-15" dirty="0">
                <a:latin typeface="Calibri"/>
                <a:cs typeface="Calibri"/>
              </a:rPr>
              <a:t>covered </a:t>
            </a:r>
            <a:r>
              <a:rPr sz="2000" dirty="0">
                <a:latin typeface="Calibri"/>
                <a:cs typeface="Calibri"/>
              </a:rPr>
              <a:t>under </a:t>
            </a:r>
            <a:r>
              <a:rPr sz="2000" spc="-5" dirty="0">
                <a:latin typeface="Calibri"/>
                <a:cs typeface="Calibri"/>
              </a:rPr>
              <a:t>Section </a:t>
            </a:r>
            <a:r>
              <a:rPr sz="2000" dirty="0">
                <a:latin typeface="Calibri"/>
                <a:cs typeface="Calibri"/>
              </a:rPr>
              <a:t>188 </a:t>
            </a:r>
            <a:r>
              <a:rPr sz="2000" spc="-5" dirty="0">
                <a:latin typeface="Calibri"/>
                <a:cs typeface="Calibri"/>
              </a:rPr>
              <a:t>of WIOA </a:t>
            </a:r>
            <a:r>
              <a:rPr sz="2000" dirty="0">
                <a:latin typeface="Calibri"/>
                <a:cs typeface="Calibri"/>
              </a:rPr>
              <a:t>and the </a:t>
            </a:r>
            <a:r>
              <a:rPr sz="2000" spc="-15" dirty="0">
                <a:latin typeface="Calibri"/>
                <a:cs typeface="Calibri"/>
              </a:rPr>
              <a:t>Recipient’s  </a:t>
            </a:r>
            <a:r>
              <a:rPr sz="2000" spc="-5" dirty="0">
                <a:latin typeface="Calibri"/>
                <a:cs typeface="Calibri"/>
              </a:rPr>
              <a:t>jurisdiction</a:t>
            </a:r>
            <a:endParaRPr sz="2000" dirty="0">
              <a:latin typeface="Calibri"/>
              <a:cs typeface="Calibri"/>
            </a:endParaRPr>
          </a:p>
          <a:p>
            <a:pPr marL="698500" lvl="1" indent="-228600">
              <a:lnSpc>
                <a:spcPct val="100000"/>
              </a:lnSpc>
              <a:spcBef>
                <a:spcPts val="600"/>
              </a:spcBef>
              <a:buFont typeface="Arial"/>
              <a:buChar char="•"/>
              <a:tabLst>
                <a:tab pos="697865" algn="l"/>
                <a:tab pos="698500" algn="l"/>
              </a:tabLst>
            </a:pPr>
            <a:r>
              <a:rPr sz="2000" spc="-5" dirty="0">
                <a:latin typeface="Calibri"/>
                <a:cs typeface="Calibri"/>
              </a:rPr>
              <a:t>Complaint </a:t>
            </a:r>
            <a:r>
              <a:rPr sz="2000" spc="-10" dirty="0">
                <a:latin typeface="Calibri"/>
                <a:cs typeface="Calibri"/>
              </a:rPr>
              <a:t>was </a:t>
            </a:r>
            <a:r>
              <a:rPr sz="2000" spc="-5" dirty="0">
                <a:latin typeface="Calibri"/>
                <a:cs typeface="Calibri"/>
              </a:rPr>
              <a:t>filed within specified</a:t>
            </a:r>
            <a:r>
              <a:rPr sz="2000" spc="45" dirty="0">
                <a:latin typeface="Calibri"/>
                <a:cs typeface="Calibri"/>
              </a:rPr>
              <a:t> </a:t>
            </a:r>
            <a:r>
              <a:rPr sz="2000" spc="-5" dirty="0">
                <a:latin typeface="Calibri"/>
                <a:cs typeface="Calibri"/>
              </a:rPr>
              <a:t>time</a:t>
            </a:r>
            <a:endParaRPr sz="2000" dirty="0">
              <a:latin typeface="Calibri"/>
              <a:cs typeface="Calibri"/>
            </a:endParaRPr>
          </a:p>
          <a:p>
            <a:pPr marL="698500" lvl="1" indent="-228600">
              <a:lnSpc>
                <a:spcPct val="100000"/>
              </a:lnSpc>
              <a:spcBef>
                <a:spcPts val="600"/>
              </a:spcBef>
              <a:buFont typeface="Arial"/>
              <a:buChar char="•"/>
              <a:tabLst>
                <a:tab pos="697865" algn="l"/>
                <a:tab pos="698500" algn="l"/>
              </a:tabLst>
            </a:pPr>
            <a:r>
              <a:rPr sz="2000" spc="-5" dirty="0">
                <a:latin typeface="Calibri"/>
                <a:cs typeface="Calibri"/>
              </a:rPr>
              <a:t>Complaint </a:t>
            </a:r>
            <a:r>
              <a:rPr sz="2000" dirty="0">
                <a:latin typeface="Calibri"/>
                <a:cs typeface="Calibri"/>
              </a:rPr>
              <a:t>has </a:t>
            </a:r>
            <a:r>
              <a:rPr sz="2000" spc="-10" dirty="0">
                <a:latin typeface="Calibri"/>
                <a:cs typeface="Calibri"/>
              </a:rPr>
              <a:t>apparent </a:t>
            </a:r>
            <a:r>
              <a:rPr sz="2000" spc="-5" dirty="0">
                <a:latin typeface="Calibri"/>
                <a:cs typeface="Calibri"/>
              </a:rPr>
              <a:t>merit</a:t>
            </a:r>
            <a:endParaRPr sz="2000" dirty="0">
              <a:latin typeface="Calibri"/>
              <a:cs typeface="Calibri"/>
            </a:endParaRPr>
          </a:p>
          <a:p>
            <a:pPr marL="240665" marR="1505585" indent="-228600">
              <a:lnSpc>
                <a:spcPts val="2300"/>
              </a:lnSpc>
              <a:spcBef>
                <a:spcPts val="1260"/>
              </a:spcBef>
              <a:buFont typeface="Arial"/>
              <a:buChar char="•"/>
              <a:tabLst>
                <a:tab pos="241300" algn="l"/>
              </a:tabLst>
            </a:pPr>
            <a:r>
              <a:rPr sz="2400" dirty="0">
                <a:latin typeface="Calibri"/>
                <a:cs typeface="Calibri"/>
              </a:rPr>
              <a:t>A </a:t>
            </a:r>
            <a:r>
              <a:rPr sz="2400" spc="-10" dirty="0">
                <a:latin typeface="Calibri"/>
                <a:cs typeface="Calibri"/>
              </a:rPr>
              <a:t>signature </a:t>
            </a:r>
            <a:r>
              <a:rPr sz="2400" spc="-15" dirty="0">
                <a:latin typeface="Calibri"/>
                <a:cs typeface="Calibri"/>
              </a:rPr>
              <a:t>from </a:t>
            </a:r>
            <a:r>
              <a:rPr sz="2400" dirty="0">
                <a:latin typeface="Calibri"/>
                <a:cs typeface="Calibri"/>
              </a:rPr>
              <a:t>the </a:t>
            </a:r>
            <a:r>
              <a:rPr sz="2400" spc="-10" dirty="0">
                <a:latin typeface="Calibri"/>
                <a:cs typeface="Calibri"/>
              </a:rPr>
              <a:t>complainant </a:t>
            </a:r>
            <a:r>
              <a:rPr sz="2400" spc="-5" dirty="0">
                <a:latin typeface="Calibri"/>
                <a:cs typeface="Calibri"/>
              </a:rPr>
              <a:t>or </a:t>
            </a:r>
            <a:r>
              <a:rPr sz="2400" dirty="0">
                <a:latin typeface="Calibri"/>
                <a:cs typeface="Calibri"/>
              </a:rPr>
              <a:t>their </a:t>
            </a:r>
            <a:r>
              <a:rPr sz="2400" spc="-10" dirty="0">
                <a:latin typeface="Calibri"/>
                <a:cs typeface="Calibri"/>
              </a:rPr>
              <a:t>authorized  </a:t>
            </a:r>
            <a:r>
              <a:rPr sz="2400" spc="-15" dirty="0">
                <a:latin typeface="Calibri"/>
                <a:cs typeface="Calibri"/>
              </a:rPr>
              <a:t>representative</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066800"/>
            <a:ext cx="8500109" cy="627736"/>
          </a:xfrm>
          <a:prstGeom prst="rect">
            <a:avLst/>
          </a:prstGeom>
        </p:spPr>
        <p:txBody>
          <a:bodyPr vert="horz" wrap="square" lIns="0" tIns="12065" rIns="0" bIns="0" rtlCol="0">
            <a:spAutoFit/>
          </a:bodyPr>
          <a:lstStyle/>
          <a:p>
            <a:pPr marL="12700">
              <a:lnSpc>
                <a:spcPct val="100000"/>
              </a:lnSpc>
              <a:spcBef>
                <a:spcPts val="95"/>
              </a:spcBef>
            </a:pPr>
            <a:r>
              <a:rPr spc="-50" dirty="0"/>
              <a:t>Types </a:t>
            </a:r>
            <a:r>
              <a:rPr spc="-5" dirty="0"/>
              <a:t>of </a:t>
            </a:r>
            <a:r>
              <a:rPr spc="-15" dirty="0"/>
              <a:t>WIOA </a:t>
            </a:r>
            <a:r>
              <a:rPr spc="-5" dirty="0"/>
              <a:t>Discrimination</a:t>
            </a:r>
            <a:r>
              <a:rPr spc="10" dirty="0"/>
              <a:t> </a:t>
            </a:r>
            <a:r>
              <a:rPr spc="-10" dirty="0"/>
              <a:t>Complaints</a:t>
            </a:r>
          </a:p>
        </p:txBody>
      </p:sp>
      <p:sp>
        <p:nvSpPr>
          <p:cNvPr id="3" name="object 3"/>
          <p:cNvSpPr txBox="1"/>
          <p:nvPr/>
        </p:nvSpPr>
        <p:spPr>
          <a:xfrm>
            <a:off x="304800" y="2209800"/>
            <a:ext cx="8271509" cy="4078681"/>
          </a:xfrm>
          <a:prstGeom prst="rect">
            <a:avLst/>
          </a:prstGeom>
        </p:spPr>
        <p:txBody>
          <a:bodyPr vert="horz" wrap="square" lIns="0" tIns="53975" rIns="0" bIns="0" rtlCol="0">
            <a:spAutoFit/>
          </a:bodyPr>
          <a:lstStyle/>
          <a:p>
            <a:pPr marL="355600" marR="128905" indent="-342900">
              <a:lnSpc>
                <a:spcPts val="2590"/>
              </a:lnSpc>
              <a:spcBef>
                <a:spcPts val="425"/>
              </a:spcBef>
              <a:buFont typeface="Arial" panose="020B0604020202020204" pitchFamily="34" charset="0"/>
              <a:buChar char="•"/>
              <a:tabLst>
                <a:tab pos="2859405" algn="l"/>
              </a:tabLst>
            </a:pPr>
            <a:r>
              <a:rPr sz="2400" b="1" spc="-5" dirty="0">
                <a:latin typeface="Calibri"/>
                <a:cs typeface="Calibri"/>
              </a:rPr>
              <a:t>Individual</a:t>
            </a:r>
            <a:r>
              <a:rPr sz="2400" b="1" spc="10" dirty="0">
                <a:latin typeface="Calibri"/>
                <a:cs typeface="Calibri"/>
              </a:rPr>
              <a:t> </a:t>
            </a:r>
            <a:r>
              <a:rPr sz="2400" b="1" spc="-5" dirty="0" smtClean="0">
                <a:latin typeface="Calibri"/>
                <a:cs typeface="Calibri"/>
              </a:rPr>
              <a:t>Complaint:</a:t>
            </a:r>
            <a:r>
              <a:rPr lang="en-US" sz="2400" b="1" spc="-5" dirty="0" smtClean="0">
                <a:latin typeface="Calibri"/>
                <a:cs typeface="Calibri"/>
              </a:rPr>
              <a:t> </a:t>
            </a:r>
            <a:r>
              <a:rPr sz="2400" spc="-5" dirty="0" smtClean="0">
                <a:latin typeface="Calibri"/>
                <a:cs typeface="Calibri"/>
              </a:rPr>
              <a:t>This </a:t>
            </a:r>
            <a:r>
              <a:rPr sz="2400" dirty="0">
                <a:latin typeface="Calibri"/>
                <a:cs typeface="Calibri"/>
              </a:rPr>
              <a:t>is an </a:t>
            </a:r>
            <a:r>
              <a:rPr sz="2400" spc="-5" dirty="0">
                <a:latin typeface="Calibri"/>
                <a:cs typeface="Calibri"/>
              </a:rPr>
              <a:t>individual alleging </a:t>
            </a:r>
            <a:r>
              <a:rPr sz="2400" spc="-10" dirty="0">
                <a:latin typeface="Calibri"/>
                <a:cs typeface="Calibri"/>
              </a:rPr>
              <a:t>that </a:t>
            </a:r>
            <a:r>
              <a:rPr sz="2400" spc="-5" dirty="0">
                <a:latin typeface="Calibri"/>
                <a:cs typeface="Calibri"/>
              </a:rPr>
              <a:t>they </a:t>
            </a:r>
            <a:r>
              <a:rPr sz="2400" spc="-20" dirty="0">
                <a:latin typeface="Calibri"/>
                <a:cs typeface="Calibri"/>
              </a:rPr>
              <a:t>have </a:t>
            </a:r>
            <a:r>
              <a:rPr sz="2400" dirty="0" smtClean="0">
                <a:latin typeface="Calibri"/>
                <a:cs typeface="Calibri"/>
              </a:rPr>
              <a:t>been </a:t>
            </a:r>
            <a:r>
              <a:rPr sz="2400" spc="-5" dirty="0">
                <a:latin typeface="Calibri"/>
                <a:cs typeface="Calibri"/>
              </a:rPr>
              <a:t>subjected </a:t>
            </a:r>
            <a:r>
              <a:rPr sz="2400" spc="-15" dirty="0">
                <a:latin typeface="Calibri"/>
                <a:cs typeface="Calibri"/>
              </a:rPr>
              <a:t>to</a:t>
            </a:r>
            <a:r>
              <a:rPr sz="2400" spc="-35" dirty="0">
                <a:latin typeface="Calibri"/>
                <a:cs typeface="Calibri"/>
              </a:rPr>
              <a:t> </a:t>
            </a:r>
            <a:r>
              <a:rPr sz="2400" spc="-5" dirty="0">
                <a:latin typeface="Calibri"/>
                <a:cs typeface="Calibri"/>
              </a:rPr>
              <a:t>discrimination.</a:t>
            </a:r>
            <a:endParaRPr sz="2400" dirty="0">
              <a:latin typeface="Calibri"/>
              <a:cs typeface="Calibri"/>
            </a:endParaRPr>
          </a:p>
          <a:p>
            <a:pPr>
              <a:lnSpc>
                <a:spcPct val="100000"/>
              </a:lnSpc>
            </a:pPr>
            <a:endParaRPr sz="2400" dirty="0">
              <a:latin typeface="Calibri"/>
              <a:cs typeface="Calibri"/>
            </a:endParaRPr>
          </a:p>
          <a:p>
            <a:pPr marL="355600" marR="114935" indent="-342900">
              <a:lnSpc>
                <a:spcPts val="2590"/>
              </a:lnSpc>
              <a:spcBef>
                <a:spcPts val="1670"/>
              </a:spcBef>
              <a:buFont typeface="Arial" panose="020B0604020202020204" pitchFamily="34" charset="0"/>
              <a:buChar char="•"/>
              <a:tabLst>
                <a:tab pos="1868170" algn="l"/>
              </a:tabLst>
            </a:pPr>
            <a:r>
              <a:rPr sz="2400" b="1" spc="-5" dirty="0">
                <a:latin typeface="Calibri"/>
                <a:cs typeface="Calibri"/>
              </a:rPr>
              <a:t>Class Action Complaint: </a:t>
            </a:r>
            <a:r>
              <a:rPr lang="en-US" sz="2400" spc="-5" dirty="0" smtClean="0">
                <a:cs typeface="Calibri"/>
              </a:rPr>
              <a:t>One </a:t>
            </a:r>
            <a:r>
              <a:rPr lang="en-US" sz="2400" spc="-5" dirty="0">
                <a:cs typeface="Calibri"/>
              </a:rPr>
              <a:t>or </a:t>
            </a:r>
            <a:r>
              <a:rPr lang="en-US" sz="2400" spc="-10" dirty="0">
                <a:cs typeface="Calibri"/>
              </a:rPr>
              <a:t>more </a:t>
            </a:r>
            <a:r>
              <a:rPr lang="en-US" sz="2400" spc="-5" dirty="0">
                <a:cs typeface="Calibri"/>
              </a:rPr>
              <a:t>individuals, alleging  discrimination </a:t>
            </a:r>
            <a:r>
              <a:rPr lang="en-US" sz="2400" spc="-15" dirty="0">
                <a:cs typeface="Calibri"/>
              </a:rPr>
              <a:t>against </a:t>
            </a:r>
            <a:r>
              <a:rPr lang="en-US" sz="2400" spc="-5" dirty="0">
                <a:cs typeface="Calibri"/>
              </a:rPr>
              <a:t>another </a:t>
            </a:r>
            <a:r>
              <a:rPr lang="en-US" sz="2400" spc="-15" dirty="0">
                <a:cs typeface="Calibri"/>
              </a:rPr>
              <a:t>group </a:t>
            </a:r>
            <a:r>
              <a:rPr lang="en-US" sz="2400" spc="-5" dirty="0">
                <a:cs typeface="Calibri"/>
              </a:rPr>
              <a:t>or individual </a:t>
            </a:r>
            <a:r>
              <a:rPr lang="en-US" sz="2400" spc="-10" dirty="0">
                <a:cs typeface="Calibri"/>
              </a:rPr>
              <a:t>that </a:t>
            </a:r>
            <a:r>
              <a:rPr lang="en-US" sz="2400" spc="-5" dirty="0">
                <a:cs typeface="Calibri"/>
              </a:rPr>
              <a:t>has </a:t>
            </a:r>
            <a:r>
              <a:rPr lang="en-US" sz="2400" dirty="0">
                <a:cs typeface="Calibri"/>
              </a:rPr>
              <a:t>been </a:t>
            </a:r>
            <a:r>
              <a:rPr lang="en-US" sz="2400" spc="-5" dirty="0" smtClean="0">
                <a:cs typeface="Calibri"/>
              </a:rPr>
              <a:t>subjected </a:t>
            </a:r>
            <a:r>
              <a:rPr lang="en-US" sz="2400" spc="-15" dirty="0">
                <a:cs typeface="Calibri"/>
              </a:rPr>
              <a:t>to</a:t>
            </a:r>
            <a:r>
              <a:rPr lang="en-US" sz="2400" spc="-30" dirty="0">
                <a:cs typeface="Calibri"/>
              </a:rPr>
              <a:t> </a:t>
            </a:r>
            <a:r>
              <a:rPr lang="en-US" sz="2400" spc="-5" dirty="0">
                <a:cs typeface="Calibri"/>
              </a:rPr>
              <a:t>discrimination. </a:t>
            </a:r>
            <a:endParaRPr lang="en-US" sz="2400" spc="-5" dirty="0" smtClean="0">
              <a:cs typeface="Calibri"/>
            </a:endParaRPr>
          </a:p>
          <a:p>
            <a:pPr marL="332740" marR="5080" indent="-320040">
              <a:lnSpc>
                <a:spcPts val="2590"/>
              </a:lnSpc>
              <a:spcBef>
                <a:spcPts val="1675"/>
              </a:spcBef>
              <a:tabLst>
                <a:tab pos="2994660" algn="l"/>
              </a:tabLst>
            </a:pPr>
            <a:endParaRPr lang="en-US" sz="2400" b="1" spc="-10" dirty="0" smtClean="0">
              <a:latin typeface="Calibri"/>
              <a:cs typeface="Calibri"/>
            </a:endParaRPr>
          </a:p>
          <a:p>
            <a:pPr marL="355600" marR="5080" indent="-342900">
              <a:lnSpc>
                <a:spcPts val="2590"/>
              </a:lnSpc>
              <a:spcBef>
                <a:spcPts val="1675"/>
              </a:spcBef>
              <a:buFont typeface="Arial" panose="020B0604020202020204" pitchFamily="34" charset="0"/>
              <a:buChar char="•"/>
              <a:tabLst>
                <a:tab pos="2994660" algn="l"/>
              </a:tabLst>
            </a:pPr>
            <a:r>
              <a:rPr sz="2400" b="1" spc="-10" dirty="0" smtClean="0">
                <a:latin typeface="Calibri"/>
                <a:cs typeface="Calibri"/>
              </a:rPr>
              <a:t>Third </a:t>
            </a:r>
            <a:r>
              <a:rPr sz="2400" b="1" spc="-15" dirty="0">
                <a:latin typeface="Calibri"/>
                <a:cs typeface="Calibri"/>
              </a:rPr>
              <a:t>Party</a:t>
            </a:r>
            <a:r>
              <a:rPr sz="2400" b="1" spc="5" dirty="0">
                <a:latin typeface="Calibri"/>
                <a:cs typeface="Calibri"/>
              </a:rPr>
              <a:t> </a:t>
            </a:r>
            <a:r>
              <a:rPr sz="2400" b="1" spc="-5" dirty="0" smtClean="0">
                <a:latin typeface="Calibri"/>
                <a:cs typeface="Calibri"/>
              </a:rPr>
              <a:t>Complaint:</a:t>
            </a:r>
            <a:r>
              <a:rPr lang="en-US" sz="2400" b="1" spc="-5" dirty="0" smtClean="0">
                <a:latin typeface="Calibri"/>
                <a:cs typeface="Calibri"/>
              </a:rPr>
              <a:t> </a:t>
            </a:r>
            <a:r>
              <a:rPr lang="en-US" sz="2400" spc="-5" dirty="0" smtClean="0">
                <a:cs typeface="Calibri"/>
              </a:rPr>
              <a:t>This </a:t>
            </a:r>
            <a:r>
              <a:rPr lang="en-US" sz="2400" spc="-5" dirty="0">
                <a:cs typeface="Calibri"/>
              </a:rPr>
              <a:t>action </a:t>
            </a:r>
            <a:r>
              <a:rPr lang="en-US" sz="2400" dirty="0">
                <a:cs typeface="Calibri"/>
              </a:rPr>
              <a:t>is </a:t>
            </a:r>
            <a:r>
              <a:rPr lang="en-US" sz="2400" spc="-5" dirty="0">
                <a:cs typeface="Calibri"/>
              </a:rPr>
              <a:t>not only on behalf of themselves, but </a:t>
            </a:r>
            <a:r>
              <a:rPr lang="en-US" sz="2400" spc="-5" dirty="0" smtClean="0">
                <a:cs typeface="Calibri"/>
              </a:rPr>
              <a:t>also </a:t>
            </a:r>
            <a:r>
              <a:rPr lang="en-US" sz="2400" spc="-5" dirty="0">
                <a:cs typeface="Calibri"/>
              </a:rPr>
              <a:t>on behalf of </a:t>
            </a:r>
            <a:r>
              <a:rPr lang="en-US" sz="2400" dirty="0">
                <a:cs typeface="Calibri"/>
              </a:rPr>
              <a:t>a </a:t>
            </a:r>
            <a:r>
              <a:rPr lang="en-US" sz="2400" spc="-15" dirty="0">
                <a:cs typeface="Calibri"/>
              </a:rPr>
              <a:t>group </a:t>
            </a:r>
            <a:r>
              <a:rPr lang="en-US" sz="2400" spc="-5" dirty="0">
                <a:cs typeface="Calibri"/>
              </a:rPr>
              <a:t>of similarly </a:t>
            </a:r>
            <a:r>
              <a:rPr lang="en-US" sz="2400" spc="-10" dirty="0">
                <a:cs typeface="Calibri"/>
              </a:rPr>
              <a:t>situated</a:t>
            </a:r>
            <a:r>
              <a:rPr lang="en-US" sz="2400" spc="-15" dirty="0">
                <a:cs typeface="Calibri"/>
              </a:rPr>
              <a:t> </a:t>
            </a:r>
            <a:r>
              <a:rPr lang="en-US" sz="2400" spc="-5" dirty="0">
                <a:cs typeface="Calibri"/>
              </a:rPr>
              <a:t>individuals</a:t>
            </a:r>
            <a:r>
              <a:rPr lang="en-US" sz="2400" spc="-5" dirty="0" smtClean="0">
                <a:cs typeface="Calibri"/>
              </a:rPr>
              <a:t>.</a:t>
            </a:r>
            <a:endParaRPr lang="en-US" sz="2400" dirty="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222" y="1071840"/>
            <a:ext cx="8877300" cy="635000"/>
          </a:xfrm>
          <a:prstGeom prst="rect">
            <a:avLst/>
          </a:prstGeom>
        </p:spPr>
        <p:txBody>
          <a:bodyPr vert="horz" wrap="square" lIns="0" tIns="12065" rIns="0" bIns="0" rtlCol="0">
            <a:spAutoFit/>
          </a:bodyPr>
          <a:lstStyle/>
          <a:p>
            <a:pPr marL="12700">
              <a:lnSpc>
                <a:spcPct val="100000"/>
              </a:lnSpc>
              <a:spcBef>
                <a:spcPts val="95"/>
              </a:spcBef>
            </a:pPr>
            <a:r>
              <a:rPr spc="-15" dirty="0"/>
              <a:t>WIOA </a:t>
            </a:r>
            <a:r>
              <a:rPr spc="-5" dirty="0"/>
              <a:t>Discrimination </a:t>
            </a:r>
            <a:r>
              <a:rPr spc="-10" dirty="0"/>
              <a:t>Complaint</a:t>
            </a:r>
            <a:r>
              <a:rPr spc="-50" dirty="0"/>
              <a:t> </a:t>
            </a:r>
            <a:r>
              <a:rPr spc="-20" dirty="0"/>
              <a:t>Procedures</a:t>
            </a:r>
          </a:p>
        </p:txBody>
      </p:sp>
      <p:sp>
        <p:nvSpPr>
          <p:cNvPr id="3" name="object 3"/>
          <p:cNvSpPr txBox="1"/>
          <p:nvPr/>
        </p:nvSpPr>
        <p:spPr>
          <a:xfrm>
            <a:off x="403204" y="1967737"/>
            <a:ext cx="8288020" cy="3011170"/>
          </a:xfrm>
          <a:prstGeom prst="rect">
            <a:avLst/>
          </a:prstGeom>
        </p:spPr>
        <p:txBody>
          <a:bodyPr vert="horz" wrap="square" lIns="0" tIns="12065" rIns="0" bIns="0" rtlCol="0">
            <a:spAutoFit/>
          </a:bodyPr>
          <a:lstStyle/>
          <a:p>
            <a:pPr marL="12700">
              <a:lnSpc>
                <a:spcPct val="100000"/>
              </a:lnSpc>
              <a:spcBef>
                <a:spcPts val="95"/>
              </a:spcBef>
            </a:pPr>
            <a:r>
              <a:rPr sz="2800" spc="-5" dirty="0">
                <a:uFill>
                  <a:solidFill>
                    <a:srgbClr val="000000"/>
                  </a:solidFill>
                </a:uFill>
                <a:latin typeface="Calibri"/>
                <a:cs typeface="Calibri"/>
              </a:rPr>
              <a:t>A </a:t>
            </a:r>
            <a:r>
              <a:rPr sz="2800" spc="-15" dirty="0">
                <a:uFill>
                  <a:solidFill>
                    <a:srgbClr val="000000"/>
                  </a:solidFill>
                </a:uFill>
                <a:latin typeface="Calibri"/>
                <a:cs typeface="Calibri"/>
              </a:rPr>
              <a:t>complaint must </a:t>
            </a:r>
            <a:r>
              <a:rPr sz="2800" spc="-5" dirty="0">
                <a:uFill>
                  <a:solidFill>
                    <a:srgbClr val="000000"/>
                  </a:solidFill>
                </a:uFill>
                <a:latin typeface="Calibri"/>
                <a:cs typeface="Calibri"/>
              </a:rPr>
              <a:t>be</a:t>
            </a:r>
            <a:r>
              <a:rPr sz="2800" spc="110" dirty="0">
                <a:uFill>
                  <a:solidFill>
                    <a:srgbClr val="000000"/>
                  </a:solidFill>
                </a:uFill>
                <a:latin typeface="Calibri"/>
                <a:cs typeface="Calibri"/>
              </a:rPr>
              <a:t> </a:t>
            </a:r>
            <a:r>
              <a:rPr sz="2800" spc="-10" dirty="0">
                <a:uFill>
                  <a:solidFill>
                    <a:srgbClr val="000000"/>
                  </a:solidFill>
                </a:uFill>
                <a:latin typeface="Calibri"/>
                <a:cs typeface="Calibri"/>
              </a:rPr>
              <a:t>filed:</a:t>
            </a:r>
            <a:endParaRPr sz="2800" dirty="0">
              <a:latin typeface="Calibri"/>
              <a:cs typeface="Calibri"/>
            </a:endParaRPr>
          </a:p>
          <a:p>
            <a:pPr>
              <a:lnSpc>
                <a:spcPct val="100000"/>
              </a:lnSpc>
              <a:spcBef>
                <a:spcPts val="35"/>
              </a:spcBef>
            </a:pPr>
            <a:endParaRPr sz="3400" dirty="0">
              <a:latin typeface="Calibri"/>
              <a:cs typeface="Calibri"/>
            </a:endParaRPr>
          </a:p>
          <a:p>
            <a:pPr marL="698500" indent="-228600">
              <a:lnSpc>
                <a:spcPct val="100000"/>
              </a:lnSpc>
              <a:buFont typeface="Arial"/>
              <a:buChar char="•"/>
              <a:tabLst>
                <a:tab pos="698500" algn="l"/>
              </a:tabLst>
            </a:pPr>
            <a:r>
              <a:rPr sz="2800" spc="-10" dirty="0">
                <a:latin typeface="Calibri"/>
                <a:cs typeface="Calibri"/>
              </a:rPr>
              <a:t>Within 180 </a:t>
            </a:r>
            <a:r>
              <a:rPr sz="2800" spc="-25" dirty="0">
                <a:latin typeface="Calibri"/>
                <a:cs typeface="Calibri"/>
              </a:rPr>
              <a:t>days </a:t>
            </a:r>
            <a:r>
              <a:rPr sz="2800" spc="-5" dirty="0">
                <a:latin typeface="Calibri"/>
                <a:cs typeface="Calibri"/>
              </a:rPr>
              <a:t>of </a:t>
            </a:r>
            <a:r>
              <a:rPr sz="2800" spc="-10" dirty="0">
                <a:latin typeface="Calibri"/>
                <a:cs typeface="Calibri"/>
              </a:rPr>
              <a:t>the alleged</a:t>
            </a:r>
            <a:r>
              <a:rPr sz="2800" spc="125" dirty="0">
                <a:latin typeface="Calibri"/>
                <a:cs typeface="Calibri"/>
              </a:rPr>
              <a:t> </a:t>
            </a:r>
            <a:r>
              <a:rPr sz="2800" spc="-10" dirty="0">
                <a:latin typeface="Calibri"/>
                <a:cs typeface="Calibri"/>
              </a:rPr>
              <a:t>discrimination</a:t>
            </a:r>
            <a:endParaRPr sz="2800" dirty="0">
              <a:latin typeface="Calibri"/>
              <a:cs typeface="Calibri"/>
            </a:endParaRPr>
          </a:p>
          <a:p>
            <a:pPr>
              <a:lnSpc>
                <a:spcPct val="100000"/>
              </a:lnSpc>
              <a:spcBef>
                <a:spcPts val="30"/>
              </a:spcBef>
              <a:buFont typeface="Arial"/>
              <a:buChar char="•"/>
            </a:pPr>
            <a:endParaRPr sz="2900" dirty="0">
              <a:latin typeface="Calibri"/>
              <a:cs typeface="Calibri"/>
            </a:endParaRPr>
          </a:p>
          <a:p>
            <a:pPr marL="698500" marR="5080" indent="-228600">
              <a:lnSpc>
                <a:spcPts val="3030"/>
              </a:lnSpc>
              <a:buFont typeface="Arial"/>
              <a:buChar char="•"/>
              <a:tabLst>
                <a:tab pos="698500" algn="l"/>
              </a:tabLst>
            </a:pPr>
            <a:r>
              <a:rPr sz="2800" spc="-5" dirty="0">
                <a:latin typeface="Calibri"/>
                <a:cs typeface="Calibri"/>
              </a:rPr>
              <a:t>The </a:t>
            </a:r>
            <a:r>
              <a:rPr sz="2800" spc="-15" dirty="0">
                <a:latin typeface="Calibri"/>
                <a:cs typeface="Calibri"/>
              </a:rPr>
              <a:t>Director </a:t>
            </a:r>
            <a:r>
              <a:rPr sz="2800" spc="-5" dirty="0">
                <a:latin typeface="Calibri"/>
                <a:cs typeface="Calibri"/>
              </a:rPr>
              <a:t>of </a:t>
            </a:r>
            <a:r>
              <a:rPr sz="2800" spc="-10" dirty="0">
                <a:latin typeface="Calibri"/>
                <a:cs typeface="Calibri"/>
              </a:rPr>
              <a:t>the </a:t>
            </a:r>
            <a:r>
              <a:rPr sz="2800" spc="-15" dirty="0">
                <a:latin typeface="Calibri"/>
                <a:cs typeface="Calibri"/>
              </a:rPr>
              <a:t>CRC </a:t>
            </a:r>
            <a:r>
              <a:rPr sz="2800" spc="-10" dirty="0">
                <a:latin typeface="Calibri"/>
                <a:cs typeface="Calibri"/>
              </a:rPr>
              <a:t>can only </a:t>
            </a:r>
            <a:r>
              <a:rPr sz="2800" spc="-25" dirty="0">
                <a:latin typeface="Calibri"/>
                <a:cs typeface="Calibri"/>
              </a:rPr>
              <a:t>grant </a:t>
            </a:r>
            <a:r>
              <a:rPr sz="2800" spc="-5" dirty="0">
                <a:latin typeface="Calibri"/>
                <a:cs typeface="Calibri"/>
              </a:rPr>
              <a:t>an </a:t>
            </a:r>
            <a:r>
              <a:rPr sz="2800" spc="-15" dirty="0">
                <a:latin typeface="Calibri"/>
                <a:cs typeface="Calibri"/>
              </a:rPr>
              <a:t>extension  </a:t>
            </a:r>
            <a:r>
              <a:rPr sz="2800" spc="-5" dirty="0">
                <a:latin typeface="Calibri"/>
                <a:cs typeface="Calibri"/>
              </a:rPr>
              <a:t>of the </a:t>
            </a:r>
            <a:r>
              <a:rPr sz="2800" spc="-15" dirty="0">
                <a:latin typeface="Calibri"/>
                <a:cs typeface="Calibri"/>
              </a:rPr>
              <a:t>180-day </a:t>
            </a:r>
            <a:r>
              <a:rPr sz="2800" spc="-10" dirty="0">
                <a:latin typeface="Calibri"/>
                <a:cs typeface="Calibri"/>
              </a:rPr>
              <a:t>filing period </a:t>
            </a:r>
            <a:r>
              <a:rPr sz="2800" spc="-25" dirty="0">
                <a:latin typeface="Calibri"/>
                <a:cs typeface="Calibri"/>
              </a:rPr>
              <a:t>for </a:t>
            </a:r>
            <a:r>
              <a:rPr sz="2800" spc="-10" dirty="0">
                <a:latin typeface="Calibri"/>
                <a:cs typeface="Calibri"/>
              </a:rPr>
              <a:t>good cause shown </a:t>
            </a:r>
            <a:r>
              <a:rPr sz="2800" spc="-15" dirty="0">
                <a:latin typeface="Calibri"/>
                <a:cs typeface="Calibri"/>
              </a:rPr>
              <a:t>by  </a:t>
            </a:r>
            <a:r>
              <a:rPr sz="2800" spc="-5" dirty="0">
                <a:latin typeface="Calibri"/>
                <a:cs typeface="Calibri"/>
              </a:rPr>
              <a:t>the</a:t>
            </a:r>
            <a:r>
              <a:rPr sz="2800" spc="5" dirty="0">
                <a:latin typeface="Calibri"/>
                <a:cs typeface="Calibri"/>
              </a:rPr>
              <a:t> </a:t>
            </a:r>
            <a:r>
              <a:rPr sz="2800" spc="-10" dirty="0">
                <a:latin typeface="Calibri"/>
                <a:cs typeface="Calibri"/>
              </a:rPr>
              <a:t>complainant.</a:t>
            </a:r>
            <a:endParaRPr sz="28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990600"/>
            <a:ext cx="7162800" cy="1243289"/>
          </a:xfrm>
          <a:prstGeom prst="rect">
            <a:avLst/>
          </a:prstGeom>
        </p:spPr>
        <p:txBody>
          <a:bodyPr vert="horz" wrap="square" lIns="0" tIns="12065" rIns="0" bIns="0" rtlCol="0">
            <a:spAutoFit/>
          </a:bodyPr>
          <a:lstStyle/>
          <a:p>
            <a:pPr marL="12700" algn="l">
              <a:lnSpc>
                <a:spcPct val="100000"/>
              </a:lnSpc>
              <a:spcBef>
                <a:spcPts val="95"/>
              </a:spcBef>
            </a:pPr>
            <a:r>
              <a:rPr spc="-15" dirty="0"/>
              <a:t>WIOA </a:t>
            </a:r>
            <a:r>
              <a:rPr lang="en-US" spc="-15" dirty="0" smtClean="0"/>
              <a:t>Discrimination Complaint </a:t>
            </a:r>
            <a:r>
              <a:rPr spc="-10" dirty="0" smtClean="0"/>
              <a:t>Due </a:t>
            </a:r>
            <a:r>
              <a:rPr spc="-20" dirty="0"/>
              <a:t>Process</a:t>
            </a:r>
            <a:r>
              <a:rPr spc="-40" dirty="0"/>
              <a:t> </a:t>
            </a:r>
            <a:r>
              <a:rPr spc="-20" dirty="0"/>
              <a:t>Guarantees</a:t>
            </a:r>
          </a:p>
        </p:txBody>
      </p:sp>
      <p:sp>
        <p:nvSpPr>
          <p:cNvPr id="3" name="object 3"/>
          <p:cNvSpPr txBox="1"/>
          <p:nvPr/>
        </p:nvSpPr>
        <p:spPr>
          <a:xfrm>
            <a:off x="304800" y="2667000"/>
            <a:ext cx="8534400" cy="3547766"/>
          </a:xfrm>
          <a:prstGeom prst="rect">
            <a:avLst/>
          </a:prstGeom>
        </p:spPr>
        <p:txBody>
          <a:bodyPr vert="horz" wrap="square" lIns="0" tIns="33655" rIns="0" bIns="0" rtlCol="0">
            <a:spAutoFit/>
          </a:bodyPr>
          <a:lstStyle/>
          <a:p>
            <a:pPr marL="12700">
              <a:lnSpc>
                <a:spcPct val="100000"/>
              </a:lnSpc>
              <a:spcBef>
                <a:spcPts val="265"/>
              </a:spcBef>
            </a:pPr>
            <a:r>
              <a:rPr lang="en-US" sz="2800" b="1" u="heavy" spc="-20" dirty="0" smtClean="0">
                <a:uFill>
                  <a:solidFill>
                    <a:srgbClr val="000000"/>
                  </a:solidFill>
                </a:uFill>
                <a:latin typeface="Calibri"/>
                <a:cs typeface="Calibri"/>
              </a:rPr>
              <a:t>DHEW</a:t>
            </a:r>
            <a:r>
              <a:rPr sz="2800" b="1" u="heavy" spc="-20" dirty="0" smtClean="0">
                <a:uFill>
                  <a:solidFill>
                    <a:srgbClr val="000000"/>
                  </a:solidFill>
                </a:uFill>
                <a:latin typeface="Calibri"/>
                <a:cs typeface="Calibri"/>
              </a:rPr>
              <a:t>D</a:t>
            </a:r>
            <a:r>
              <a:rPr lang="en-US" sz="2800" b="1" u="heavy" spc="-20" dirty="0" smtClean="0">
                <a:uFill>
                  <a:solidFill>
                    <a:srgbClr val="000000"/>
                  </a:solidFill>
                </a:uFill>
                <a:latin typeface="Calibri"/>
                <a:cs typeface="Calibri"/>
              </a:rPr>
              <a:t> EO Unit</a:t>
            </a:r>
            <a:r>
              <a:rPr sz="2800" b="1" spc="-20" dirty="0" smtClean="0">
                <a:latin typeface="Calibri"/>
                <a:cs typeface="Calibri"/>
              </a:rPr>
              <a:t> </a:t>
            </a:r>
            <a:r>
              <a:rPr sz="2800" spc="-15" dirty="0">
                <a:latin typeface="Calibri"/>
                <a:cs typeface="Calibri"/>
              </a:rPr>
              <a:t>must </a:t>
            </a:r>
            <a:r>
              <a:rPr sz="2800" spc="-5" dirty="0">
                <a:latin typeface="Calibri"/>
                <a:cs typeface="Calibri"/>
              </a:rPr>
              <a:t>notify </a:t>
            </a:r>
            <a:r>
              <a:rPr sz="2800" spc="-10" dirty="0">
                <a:latin typeface="Calibri"/>
                <a:cs typeface="Calibri"/>
              </a:rPr>
              <a:t>Complainants </a:t>
            </a:r>
            <a:r>
              <a:rPr sz="2800" spc="-5" dirty="0">
                <a:latin typeface="Calibri"/>
                <a:cs typeface="Calibri"/>
              </a:rPr>
              <a:t>of their </a:t>
            </a:r>
            <a:r>
              <a:rPr sz="2800" spc="-10" dirty="0">
                <a:latin typeface="Calibri"/>
                <a:cs typeface="Calibri"/>
              </a:rPr>
              <a:t>rights</a:t>
            </a:r>
            <a:r>
              <a:rPr sz="2800" spc="145" dirty="0">
                <a:latin typeface="Calibri"/>
                <a:cs typeface="Calibri"/>
              </a:rPr>
              <a:t> </a:t>
            </a:r>
            <a:r>
              <a:rPr sz="2800" spc="-10" dirty="0">
                <a:latin typeface="Calibri"/>
                <a:cs typeface="Calibri"/>
              </a:rPr>
              <a:t>to</a:t>
            </a:r>
            <a:r>
              <a:rPr sz="2800" spc="-10" dirty="0" smtClean="0">
                <a:latin typeface="Calibri"/>
                <a:cs typeface="Calibri"/>
              </a:rPr>
              <a:t>:</a:t>
            </a:r>
            <a:endParaRPr sz="2800" dirty="0">
              <a:latin typeface="Calibri"/>
              <a:cs typeface="Calibri"/>
            </a:endParaRPr>
          </a:p>
          <a:p>
            <a:pPr marL="698500" indent="-228600">
              <a:lnSpc>
                <a:spcPct val="100000"/>
              </a:lnSpc>
              <a:spcBef>
                <a:spcPts val="170"/>
              </a:spcBef>
              <a:buFont typeface="Arial"/>
              <a:buChar char="•"/>
              <a:tabLst>
                <a:tab pos="698500" algn="l"/>
              </a:tabLst>
            </a:pPr>
            <a:r>
              <a:rPr sz="2800" spc="-20" dirty="0">
                <a:latin typeface="Calibri"/>
                <a:cs typeface="Calibri"/>
              </a:rPr>
              <a:t>Representation</a:t>
            </a:r>
            <a:endParaRPr sz="2800" dirty="0">
              <a:latin typeface="Calibri"/>
              <a:cs typeface="Calibri"/>
            </a:endParaRPr>
          </a:p>
          <a:p>
            <a:pPr marL="698500" indent="-228600">
              <a:lnSpc>
                <a:spcPct val="100000"/>
              </a:lnSpc>
              <a:spcBef>
                <a:spcPts val="170"/>
              </a:spcBef>
              <a:buFont typeface="Arial"/>
              <a:buChar char="•"/>
              <a:tabLst>
                <a:tab pos="698500" algn="l"/>
              </a:tabLst>
            </a:pPr>
            <a:r>
              <a:rPr sz="2800" spc="-15" dirty="0">
                <a:latin typeface="Calibri"/>
                <a:cs typeface="Calibri"/>
              </a:rPr>
              <a:t>Present</a:t>
            </a:r>
            <a:r>
              <a:rPr sz="2800" spc="20" dirty="0">
                <a:latin typeface="Calibri"/>
                <a:cs typeface="Calibri"/>
              </a:rPr>
              <a:t> </a:t>
            </a:r>
            <a:r>
              <a:rPr sz="2800" spc="-10" dirty="0">
                <a:latin typeface="Calibri"/>
                <a:cs typeface="Calibri"/>
              </a:rPr>
              <a:t>evidence</a:t>
            </a:r>
            <a:endParaRPr sz="2800" dirty="0">
              <a:latin typeface="Calibri"/>
              <a:cs typeface="Calibri"/>
            </a:endParaRPr>
          </a:p>
          <a:p>
            <a:pPr marL="698500" indent="-228600">
              <a:lnSpc>
                <a:spcPct val="100000"/>
              </a:lnSpc>
              <a:spcBef>
                <a:spcPts val="155"/>
              </a:spcBef>
              <a:buFont typeface="Arial"/>
              <a:buChar char="•"/>
              <a:tabLst>
                <a:tab pos="698500" algn="l"/>
              </a:tabLst>
            </a:pPr>
            <a:r>
              <a:rPr sz="2800" spc="-10" dirty="0">
                <a:latin typeface="Calibri"/>
                <a:cs typeface="Calibri"/>
              </a:rPr>
              <a:t>Question </a:t>
            </a:r>
            <a:r>
              <a:rPr sz="2800" spc="-15" dirty="0">
                <a:latin typeface="Calibri"/>
                <a:cs typeface="Calibri"/>
              </a:rPr>
              <a:t>others </a:t>
            </a:r>
            <a:r>
              <a:rPr sz="2800" spc="-5" dirty="0">
                <a:latin typeface="Calibri"/>
                <a:cs typeface="Calibri"/>
              </a:rPr>
              <a:t>who </a:t>
            </a:r>
            <a:r>
              <a:rPr sz="2800" spc="-15" dirty="0">
                <a:latin typeface="Calibri"/>
                <a:cs typeface="Calibri"/>
              </a:rPr>
              <a:t>present</a:t>
            </a:r>
            <a:r>
              <a:rPr sz="2800" spc="100" dirty="0">
                <a:latin typeface="Calibri"/>
                <a:cs typeface="Calibri"/>
              </a:rPr>
              <a:t> </a:t>
            </a:r>
            <a:r>
              <a:rPr sz="2800" spc="-10" dirty="0">
                <a:latin typeface="Calibri"/>
                <a:cs typeface="Calibri"/>
              </a:rPr>
              <a:t>evidence</a:t>
            </a:r>
            <a:endParaRPr sz="2800" dirty="0">
              <a:latin typeface="Calibri"/>
              <a:cs typeface="Calibri"/>
            </a:endParaRPr>
          </a:p>
          <a:p>
            <a:pPr marL="698500" marR="5080" indent="-228600">
              <a:lnSpc>
                <a:spcPts val="3030"/>
              </a:lnSpc>
              <a:spcBef>
                <a:spcPts val="545"/>
              </a:spcBef>
              <a:buFont typeface="Arial"/>
              <a:buChar char="•"/>
              <a:tabLst>
                <a:tab pos="698500" algn="l"/>
              </a:tabLst>
            </a:pPr>
            <a:r>
              <a:rPr sz="2800" spc="-10" dirty="0">
                <a:latin typeface="Calibri"/>
                <a:cs typeface="Calibri"/>
              </a:rPr>
              <a:t>File </a:t>
            </a:r>
            <a:r>
              <a:rPr sz="2800" spc="-5" dirty="0">
                <a:latin typeface="Calibri"/>
                <a:cs typeface="Calibri"/>
              </a:rPr>
              <a:t>with </a:t>
            </a:r>
            <a:r>
              <a:rPr sz="2800" spc="-15" dirty="0">
                <a:latin typeface="Calibri"/>
                <a:cs typeface="Calibri"/>
              </a:rPr>
              <a:t>CRC </a:t>
            </a:r>
            <a:r>
              <a:rPr sz="2800" spc="-5" dirty="0">
                <a:latin typeface="Calibri"/>
                <a:cs typeface="Calibri"/>
              </a:rPr>
              <a:t>when </a:t>
            </a:r>
            <a:r>
              <a:rPr sz="2800" spc="-10" dirty="0">
                <a:latin typeface="Calibri"/>
                <a:cs typeface="Calibri"/>
              </a:rPr>
              <a:t>they </a:t>
            </a:r>
            <a:r>
              <a:rPr sz="2800" spc="-20" dirty="0">
                <a:latin typeface="Calibri"/>
                <a:cs typeface="Calibri"/>
              </a:rPr>
              <a:t>are </a:t>
            </a:r>
            <a:r>
              <a:rPr sz="2800" spc="-5" dirty="0">
                <a:latin typeface="Calibri"/>
                <a:cs typeface="Calibri"/>
              </a:rPr>
              <a:t>not </a:t>
            </a:r>
            <a:r>
              <a:rPr sz="2800" spc="-15" dirty="0">
                <a:latin typeface="Calibri"/>
                <a:cs typeface="Calibri"/>
              </a:rPr>
              <a:t>satisfied </a:t>
            </a:r>
            <a:r>
              <a:rPr sz="2800" spc="-5" dirty="0">
                <a:latin typeface="Calibri"/>
                <a:cs typeface="Calibri"/>
              </a:rPr>
              <a:t>with an  </a:t>
            </a:r>
            <a:r>
              <a:rPr sz="2800" spc="-20" dirty="0">
                <a:latin typeface="Calibri"/>
                <a:cs typeface="Calibri"/>
              </a:rPr>
              <a:t>agency’s</a:t>
            </a:r>
            <a:r>
              <a:rPr sz="2800" spc="5" dirty="0">
                <a:latin typeface="Calibri"/>
                <a:cs typeface="Calibri"/>
              </a:rPr>
              <a:t> </a:t>
            </a:r>
            <a:r>
              <a:rPr sz="2800" spc="-5" dirty="0" smtClean="0">
                <a:latin typeface="Calibri"/>
                <a:cs typeface="Calibri"/>
              </a:rPr>
              <a:t>decision</a:t>
            </a:r>
            <a:endParaRPr lang="en-US" sz="2800" spc="-5" dirty="0" smtClean="0">
              <a:latin typeface="Calibri"/>
              <a:cs typeface="Calibri"/>
            </a:endParaRPr>
          </a:p>
          <a:p>
            <a:pPr marL="469900" marR="5080">
              <a:lnSpc>
                <a:spcPts val="3030"/>
              </a:lnSpc>
              <a:spcBef>
                <a:spcPts val="545"/>
              </a:spcBef>
              <a:tabLst>
                <a:tab pos="698500" algn="l"/>
              </a:tabLst>
            </a:pPr>
            <a:endParaRPr sz="2800" dirty="0">
              <a:latin typeface="Calibri"/>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34617"/>
            <a:ext cx="1606992" cy="1722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19" y="952983"/>
            <a:ext cx="7886700" cy="1325563"/>
          </a:xfrm>
        </p:spPr>
        <p:txBody>
          <a:bodyPr>
            <a:normAutofit/>
          </a:bodyPr>
          <a:lstStyle/>
          <a:p>
            <a:pPr algn="ctr"/>
            <a:r>
              <a:rPr lang="en-US" sz="7200" dirty="0" smtClean="0"/>
              <a:t>State EO Officer </a:t>
            </a:r>
            <a:endParaRPr lang="en-US" sz="7200" dirty="0"/>
          </a:p>
        </p:txBody>
      </p:sp>
      <p:sp>
        <p:nvSpPr>
          <p:cNvPr id="6" name="Content Placeholder 5"/>
          <p:cNvSpPr>
            <a:spLocks noGrp="1"/>
          </p:cNvSpPr>
          <p:nvPr>
            <p:ph sz="quarter" idx="4"/>
          </p:nvPr>
        </p:nvSpPr>
        <p:spPr>
          <a:xfrm>
            <a:off x="3587759" y="2809886"/>
            <a:ext cx="5098773" cy="1892826"/>
          </a:xfrm>
        </p:spPr>
        <p:txBody>
          <a:bodyPr/>
          <a:lstStyle/>
          <a:p>
            <a:pPr marL="0" indent="0" algn="ctr">
              <a:buNone/>
            </a:pPr>
            <a:r>
              <a:rPr lang="en-US" sz="3300" b="1" u="none" dirty="0"/>
              <a:t>Danielle Smith</a:t>
            </a:r>
          </a:p>
          <a:p>
            <a:pPr marL="0" indent="0" algn="ctr">
              <a:buNone/>
            </a:pPr>
            <a:r>
              <a:rPr lang="en-US" sz="3300" u="none" dirty="0"/>
              <a:t>Missouri WIOA State Equal Opportunity Officer </a:t>
            </a:r>
          </a:p>
          <a:p>
            <a:pPr algn="ctr"/>
            <a:endParaRPr lang="en-US" u="non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19" y="2278546"/>
            <a:ext cx="2739081" cy="3969854"/>
          </a:xfrm>
          <a:prstGeom prst="rect">
            <a:avLst/>
          </a:prstGeom>
        </p:spPr>
      </p:pic>
    </p:spTree>
    <p:extLst>
      <p:ext uri="{BB962C8B-B14F-4D97-AF65-F5344CB8AC3E}">
        <p14:creationId xmlns:p14="http://schemas.microsoft.com/office/powerpoint/2010/main" val="2489526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986115"/>
            <a:ext cx="8458200" cy="1243289"/>
          </a:xfrm>
          <a:prstGeom prst="rect">
            <a:avLst/>
          </a:prstGeom>
        </p:spPr>
        <p:txBody>
          <a:bodyPr vert="horz" wrap="square" lIns="0" tIns="12065" rIns="0" bIns="0" rtlCol="0">
            <a:spAutoFit/>
          </a:bodyPr>
          <a:lstStyle/>
          <a:p>
            <a:pPr marL="12700">
              <a:lnSpc>
                <a:spcPct val="100000"/>
              </a:lnSpc>
              <a:spcBef>
                <a:spcPts val="95"/>
              </a:spcBef>
            </a:pPr>
            <a:r>
              <a:rPr spc="-5" dirty="0"/>
              <a:t>Specific </a:t>
            </a:r>
            <a:r>
              <a:rPr spc="-15" dirty="0"/>
              <a:t>WIOA </a:t>
            </a:r>
            <a:r>
              <a:rPr lang="en-US" spc="-15" dirty="0" smtClean="0"/>
              <a:t>Discrimination </a:t>
            </a:r>
            <a:r>
              <a:rPr spc="-20" dirty="0" smtClean="0"/>
              <a:t>Required</a:t>
            </a:r>
            <a:r>
              <a:rPr spc="-45" dirty="0" smtClean="0"/>
              <a:t> </a:t>
            </a:r>
            <a:r>
              <a:rPr spc="-10" dirty="0"/>
              <a:t>Elements</a:t>
            </a:r>
          </a:p>
        </p:txBody>
      </p:sp>
      <p:sp>
        <p:nvSpPr>
          <p:cNvPr id="3" name="object 3"/>
          <p:cNvSpPr txBox="1"/>
          <p:nvPr/>
        </p:nvSpPr>
        <p:spPr>
          <a:xfrm>
            <a:off x="685800" y="2133600"/>
            <a:ext cx="7903210" cy="3953005"/>
          </a:xfrm>
          <a:prstGeom prst="rect">
            <a:avLst/>
          </a:prstGeom>
        </p:spPr>
        <p:txBody>
          <a:bodyPr vert="horz" wrap="square" lIns="0" tIns="13335" rIns="0" bIns="0" rtlCol="0">
            <a:spAutoFit/>
          </a:bodyPr>
          <a:lstStyle/>
          <a:p>
            <a:pPr marL="622300" indent="-609600">
              <a:lnSpc>
                <a:spcPct val="100000"/>
              </a:lnSpc>
              <a:spcBef>
                <a:spcPts val="105"/>
              </a:spcBef>
              <a:buAutoNum type="arabicPeriod"/>
              <a:tabLst>
                <a:tab pos="621665" algn="l"/>
                <a:tab pos="622300" algn="l"/>
              </a:tabLst>
            </a:pPr>
            <a:r>
              <a:rPr sz="2600" dirty="0">
                <a:latin typeface="Calibri"/>
                <a:cs typeface="Calibri"/>
              </a:rPr>
              <a:t>Initial </a:t>
            </a:r>
            <a:r>
              <a:rPr sz="2600" spc="-10" dirty="0">
                <a:latin typeface="Calibri"/>
                <a:cs typeface="Calibri"/>
              </a:rPr>
              <a:t>written</a:t>
            </a:r>
            <a:r>
              <a:rPr sz="2600" spc="-45" dirty="0">
                <a:latin typeface="Calibri"/>
                <a:cs typeface="Calibri"/>
              </a:rPr>
              <a:t> </a:t>
            </a:r>
            <a:r>
              <a:rPr sz="2600" dirty="0">
                <a:latin typeface="Calibri"/>
                <a:cs typeface="Calibri"/>
              </a:rPr>
              <a:t>notice</a:t>
            </a:r>
          </a:p>
          <a:p>
            <a:pPr>
              <a:lnSpc>
                <a:spcPct val="100000"/>
              </a:lnSpc>
              <a:spcBef>
                <a:spcPts val="25"/>
              </a:spcBef>
              <a:buFont typeface="Calibri"/>
              <a:buAutoNum type="arabicPeriod"/>
            </a:pPr>
            <a:endParaRPr sz="3150" dirty="0">
              <a:latin typeface="Calibri"/>
              <a:cs typeface="Calibri"/>
            </a:endParaRPr>
          </a:p>
          <a:p>
            <a:pPr marL="622300" indent="-609600">
              <a:lnSpc>
                <a:spcPct val="100000"/>
              </a:lnSpc>
              <a:spcBef>
                <a:spcPts val="5"/>
              </a:spcBef>
              <a:buAutoNum type="arabicPeriod"/>
              <a:tabLst>
                <a:tab pos="621665" algn="l"/>
                <a:tab pos="622300" algn="l"/>
              </a:tabLst>
            </a:pPr>
            <a:r>
              <a:rPr sz="2600" spc="-20" dirty="0">
                <a:latin typeface="Calibri"/>
                <a:cs typeface="Calibri"/>
              </a:rPr>
              <a:t>Written </a:t>
            </a:r>
            <a:r>
              <a:rPr sz="2600" spc="-15" dirty="0">
                <a:latin typeface="Calibri"/>
                <a:cs typeface="Calibri"/>
              </a:rPr>
              <a:t>statement </a:t>
            </a:r>
            <a:r>
              <a:rPr sz="2600" spc="-5" dirty="0">
                <a:latin typeface="Calibri"/>
                <a:cs typeface="Calibri"/>
              </a:rPr>
              <a:t>of</a:t>
            </a:r>
            <a:r>
              <a:rPr sz="2600" spc="-40" dirty="0">
                <a:latin typeface="Calibri"/>
                <a:cs typeface="Calibri"/>
              </a:rPr>
              <a:t> </a:t>
            </a:r>
            <a:r>
              <a:rPr sz="2600" spc="-5" dirty="0">
                <a:latin typeface="Calibri"/>
                <a:cs typeface="Calibri"/>
              </a:rPr>
              <a:t>issues</a:t>
            </a:r>
            <a:endParaRPr sz="2600" dirty="0">
              <a:latin typeface="Calibri"/>
              <a:cs typeface="Calibri"/>
            </a:endParaRPr>
          </a:p>
          <a:p>
            <a:pPr>
              <a:lnSpc>
                <a:spcPct val="100000"/>
              </a:lnSpc>
              <a:spcBef>
                <a:spcPts val="15"/>
              </a:spcBef>
              <a:buFont typeface="Calibri"/>
              <a:buAutoNum type="arabicPeriod"/>
            </a:pPr>
            <a:endParaRPr sz="3150" dirty="0">
              <a:latin typeface="Calibri"/>
              <a:cs typeface="Calibri"/>
            </a:endParaRPr>
          </a:p>
          <a:p>
            <a:pPr marL="622300" indent="-609600">
              <a:lnSpc>
                <a:spcPct val="100000"/>
              </a:lnSpc>
              <a:buAutoNum type="arabicPeriod"/>
              <a:tabLst>
                <a:tab pos="621665" algn="l"/>
                <a:tab pos="622300" algn="l"/>
              </a:tabLst>
            </a:pPr>
            <a:r>
              <a:rPr sz="2600" spc="-10" dirty="0">
                <a:latin typeface="Calibri"/>
                <a:cs typeface="Calibri"/>
              </a:rPr>
              <a:t>Process </a:t>
            </a:r>
            <a:r>
              <a:rPr sz="2600" spc="-25" dirty="0">
                <a:latin typeface="Calibri"/>
                <a:cs typeface="Calibri"/>
              </a:rPr>
              <a:t>for</a:t>
            </a:r>
            <a:r>
              <a:rPr sz="2600" spc="-15" dirty="0">
                <a:latin typeface="Calibri"/>
                <a:cs typeface="Calibri"/>
              </a:rPr>
              <a:t> </a:t>
            </a:r>
            <a:r>
              <a:rPr sz="2600" spc="-10" dirty="0">
                <a:latin typeface="Calibri"/>
                <a:cs typeface="Calibri"/>
              </a:rPr>
              <a:t>fact-finding</a:t>
            </a:r>
            <a:endParaRPr sz="2600" dirty="0">
              <a:latin typeface="Calibri"/>
              <a:cs typeface="Calibri"/>
            </a:endParaRPr>
          </a:p>
          <a:p>
            <a:pPr>
              <a:lnSpc>
                <a:spcPct val="100000"/>
              </a:lnSpc>
              <a:spcBef>
                <a:spcPts val="30"/>
              </a:spcBef>
              <a:buFont typeface="Calibri"/>
              <a:buAutoNum type="arabicPeriod"/>
            </a:pPr>
            <a:endParaRPr sz="3150" dirty="0">
              <a:latin typeface="Calibri"/>
              <a:cs typeface="Calibri"/>
            </a:endParaRPr>
          </a:p>
          <a:p>
            <a:pPr marL="622300" indent="-609600">
              <a:lnSpc>
                <a:spcPct val="100000"/>
              </a:lnSpc>
              <a:spcBef>
                <a:spcPts val="5"/>
              </a:spcBef>
              <a:buAutoNum type="arabicPeriod"/>
              <a:tabLst>
                <a:tab pos="621665" algn="l"/>
                <a:tab pos="622300" algn="l"/>
              </a:tabLst>
            </a:pPr>
            <a:r>
              <a:rPr sz="2600" spc="-5" dirty="0">
                <a:latin typeface="Calibri"/>
                <a:cs typeface="Calibri"/>
              </a:rPr>
              <a:t>Alternative Dispute Resolution</a:t>
            </a:r>
            <a:r>
              <a:rPr sz="2600" spc="-140" dirty="0">
                <a:latin typeface="Calibri"/>
                <a:cs typeface="Calibri"/>
              </a:rPr>
              <a:t> </a:t>
            </a:r>
            <a:r>
              <a:rPr lang="en-US" sz="2600" spc="-10" dirty="0" smtClean="0">
                <a:latin typeface="Calibri"/>
                <a:cs typeface="Calibri"/>
              </a:rPr>
              <a:t>(Mediation)</a:t>
            </a:r>
            <a:endParaRPr sz="2600" dirty="0">
              <a:latin typeface="Calibri"/>
              <a:cs typeface="Calibri"/>
            </a:endParaRPr>
          </a:p>
          <a:p>
            <a:pPr>
              <a:lnSpc>
                <a:spcPct val="100000"/>
              </a:lnSpc>
              <a:spcBef>
                <a:spcPts val="30"/>
              </a:spcBef>
              <a:buFont typeface="Calibri"/>
              <a:buAutoNum type="arabicPeriod"/>
            </a:pPr>
            <a:endParaRPr sz="3150" dirty="0">
              <a:latin typeface="Calibri"/>
              <a:cs typeface="Calibri"/>
            </a:endParaRPr>
          </a:p>
          <a:p>
            <a:pPr marL="622300" indent="-609600">
              <a:lnSpc>
                <a:spcPct val="100000"/>
              </a:lnSpc>
              <a:buAutoNum type="arabicPeriod"/>
              <a:tabLst>
                <a:tab pos="621665" algn="l"/>
                <a:tab pos="622300" algn="l"/>
              </a:tabLst>
            </a:pPr>
            <a:r>
              <a:rPr sz="2600" spc="-20" dirty="0">
                <a:latin typeface="Calibri"/>
                <a:cs typeface="Calibri"/>
              </a:rPr>
              <a:t>Written </a:t>
            </a:r>
            <a:r>
              <a:rPr sz="2600" spc="-5" dirty="0">
                <a:latin typeface="Calibri"/>
                <a:cs typeface="Calibri"/>
              </a:rPr>
              <a:t>Notice of </a:t>
            </a:r>
            <a:r>
              <a:rPr sz="2600" dirty="0">
                <a:latin typeface="Calibri"/>
                <a:cs typeface="Calibri"/>
              </a:rPr>
              <a:t>Final</a:t>
            </a:r>
            <a:r>
              <a:rPr sz="2600" spc="-40" dirty="0">
                <a:latin typeface="Calibri"/>
                <a:cs typeface="Calibri"/>
              </a:rPr>
              <a:t> </a:t>
            </a:r>
            <a:r>
              <a:rPr sz="2600" dirty="0">
                <a:latin typeface="Calibri"/>
                <a:cs typeface="Calibri"/>
              </a:rPr>
              <a:t>Action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371600"/>
            <a:ext cx="4245610" cy="635000"/>
          </a:xfrm>
          <a:prstGeom prst="rect">
            <a:avLst/>
          </a:prstGeom>
        </p:spPr>
        <p:txBody>
          <a:bodyPr vert="horz" wrap="square" lIns="0" tIns="12065" rIns="0" bIns="0" rtlCol="0">
            <a:spAutoFit/>
          </a:bodyPr>
          <a:lstStyle/>
          <a:p>
            <a:pPr marL="12700">
              <a:lnSpc>
                <a:spcPct val="100000"/>
              </a:lnSpc>
              <a:spcBef>
                <a:spcPts val="95"/>
              </a:spcBef>
            </a:pPr>
            <a:r>
              <a:rPr spc="-10" dirty="0"/>
              <a:t>Note:</a:t>
            </a:r>
            <a:r>
              <a:rPr spc="-40" dirty="0"/>
              <a:t> </a:t>
            </a:r>
            <a:r>
              <a:rPr spc="-10" dirty="0"/>
              <a:t>Confidentiality</a:t>
            </a:r>
          </a:p>
        </p:txBody>
      </p:sp>
      <p:sp>
        <p:nvSpPr>
          <p:cNvPr id="3" name="object 3"/>
          <p:cNvSpPr txBox="1"/>
          <p:nvPr/>
        </p:nvSpPr>
        <p:spPr>
          <a:xfrm>
            <a:off x="152400" y="2819400"/>
            <a:ext cx="8763000" cy="2381934"/>
          </a:xfrm>
          <a:prstGeom prst="rect">
            <a:avLst/>
          </a:prstGeom>
        </p:spPr>
        <p:txBody>
          <a:bodyPr vert="horz" wrap="square" lIns="0" tIns="54610" rIns="0" bIns="0" rtlCol="0">
            <a:spAutoFit/>
          </a:bodyPr>
          <a:lstStyle/>
          <a:p>
            <a:pPr marL="12700" marR="5080" indent="2540" algn="ctr">
              <a:lnSpc>
                <a:spcPct val="90000"/>
              </a:lnSpc>
              <a:spcBef>
                <a:spcPts val="430"/>
              </a:spcBef>
            </a:pPr>
            <a:r>
              <a:rPr sz="2800" spc="-5" dirty="0">
                <a:latin typeface="Calibri"/>
                <a:cs typeface="Calibri"/>
              </a:rPr>
              <a:t>The </a:t>
            </a:r>
            <a:r>
              <a:rPr sz="2800" spc="-15" dirty="0">
                <a:latin typeface="Calibri"/>
                <a:cs typeface="Calibri"/>
              </a:rPr>
              <a:t>identity </a:t>
            </a:r>
            <a:r>
              <a:rPr sz="2800" spc="-5" dirty="0">
                <a:latin typeface="Calibri"/>
                <a:cs typeface="Calibri"/>
              </a:rPr>
              <a:t>of </a:t>
            </a:r>
            <a:r>
              <a:rPr sz="2800" spc="-25" dirty="0">
                <a:latin typeface="Calibri"/>
                <a:cs typeface="Calibri"/>
              </a:rPr>
              <a:t>any </a:t>
            </a:r>
            <a:r>
              <a:rPr sz="2800" spc="-15" dirty="0">
                <a:latin typeface="Calibri"/>
                <a:cs typeface="Calibri"/>
              </a:rPr>
              <a:t>person </a:t>
            </a:r>
            <a:r>
              <a:rPr sz="2800" spc="-5" dirty="0">
                <a:latin typeface="Calibri"/>
                <a:cs typeface="Calibri"/>
              </a:rPr>
              <a:t>who has </a:t>
            </a:r>
            <a:r>
              <a:rPr sz="2800" spc="-10" dirty="0">
                <a:latin typeface="Calibri"/>
                <a:cs typeface="Calibri"/>
              </a:rPr>
              <a:t>furnished </a:t>
            </a:r>
            <a:r>
              <a:rPr sz="2800" spc="-15" dirty="0" smtClean="0">
                <a:latin typeface="Calibri"/>
                <a:cs typeface="Calibri"/>
              </a:rPr>
              <a:t>information </a:t>
            </a:r>
            <a:r>
              <a:rPr sz="2800" spc="-15" dirty="0">
                <a:latin typeface="Calibri"/>
                <a:cs typeface="Calibri"/>
              </a:rPr>
              <a:t>relating to </a:t>
            </a:r>
            <a:r>
              <a:rPr sz="2800" spc="-5" dirty="0">
                <a:latin typeface="Calibri"/>
                <a:cs typeface="Calibri"/>
              </a:rPr>
              <a:t>or who has </a:t>
            </a:r>
            <a:r>
              <a:rPr sz="2800" spc="-15" dirty="0">
                <a:latin typeface="Calibri"/>
                <a:cs typeface="Calibri"/>
              </a:rPr>
              <a:t>assisted </a:t>
            </a:r>
            <a:r>
              <a:rPr sz="2800" spc="-10" dirty="0">
                <a:latin typeface="Calibri"/>
                <a:cs typeface="Calibri"/>
              </a:rPr>
              <a:t>in the  </a:t>
            </a:r>
            <a:r>
              <a:rPr sz="2800" spc="-20" dirty="0">
                <a:latin typeface="Calibri"/>
                <a:cs typeface="Calibri"/>
              </a:rPr>
              <a:t>investigation </a:t>
            </a:r>
            <a:r>
              <a:rPr sz="2800" spc="-5" dirty="0">
                <a:latin typeface="Calibri"/>
                <a:cs typeface="Calibri"/>
              </a:rPr>
              <a:t>of a </a:t>
            </a:r>
            <a:r>
              <a:rPr sz="2800" spc="-10" dirty="0">
                <a:latin typeface="Calibri"/>
                <a:cs typeface="Calibri"/>
              </a:rPr>
              <a:t>possible violation </a:t>
            </a:r>
            <a:r>
              <a:rPr sz="2800" spc="-5" dirty="0">
                <a:latin typeface="Calibri"/>
                <a:cs typeface="Calibri"/>
              </a:rPr>
              <a:t>of </a:t>
            </a:r>
            <a:r>
              <a:rPr sz="2800" spc="-10" dirty="0">
                <a:latin typeface="Calibri"/>
                <a:cs typeface="Calibri"/>
              </a:rPr>
              <a:t>the </a:t>
            </a:r>
            <a:r>
              <a:rPr sz="2800" spc="-10" dirty="0" smtClean="0">
                <a:latin typeface="Calibri"/>
                <a:cs typeface="Calibri"/>
              </a:rPr>
              <a:t>nondiscrimination </a:t>
            </a:r>
            <a:r>
              <a:rPr sz="2800" spc="-5" dirty="0">
                <a:latin typeface="Calibri"/>
                <a:cs typeface="Calibri"/>
              </a:rPr>
              <a:t>and equal </a:t>
            </a:r>
            <a:r>
              <a:rPr sz="2800" spc="-10" dirty="0">
                <a:latin typeface="Calibri"/>
                <a:cs typeface="Calibri"/>
              </a:rPr>
              <a:t>opportunity </a:t>
            </a:r>
            <a:r>
              <a:rPr sz="2800" spc="-15" dirty="0">
                <a:latin typeface="Calibri"/>
                <a:cs typeface="Calibri"/>
              </a:rPr>
              <a:t>provisions </a:t>
            </a:r>
            <a:r>
              <a:rPr sz="2800" spc="-5" dirty="0">
                <a:latin typeface="Calibri"/>
                <a:cs typeface="Calibri"/>
              </a:rPr>
              <a:t>of </a:t>
            </a:r>
            <a:r>
              <a:rPr sz="2800" spc="-15" dirty="0" smtClean="0">
                <a:latin typeface="Calibri"/>
                <a:cs typeface="Calibri"/>
              </a:rPr>
              <a:t>WIOA </a:t>
            </a:r>
            <a:r>
              <a:rPr sz="2800" spc="-10" dirty="0">
                <a:latin typeface="Calibri"/>
                <a:cs typeface="Calibri"/>
              </a:rPr>
              <a:t>shall </a:t>
            </a:r>
            <a:r>
              <a:rPr sz="2800" spc="-5" dirty="0">
                <a:latin typeface="Calibri"/>
                <a:cs typeface="Calibri"/>
              </a:rPr>
              <a:t>be </a:t>
            </a:r>
            <a:r>
              <a:rPr sz="2800" spc="-30" dirty="0">
                <a:latin typeface="Calibri"/>
                <a:cs typeface="Calibri"/>
              </a:rPr>
              <a:t>kept </a:t>
            </a:r>
            <a:r>
              <a:rPr sz="2800" spc="-15" dirty="0">
                <a:latin typeface="Calibri"/>
                <a:cs typeface="Calibri"/>
              </a:rPr>
              <a:t>confidential to </a:t>
            </a:r>
            <a:r>
              <a:rPr sz="2800" spc="-10" dirty="0">
                <a:latin typeface="Calibri"/>
                <a:cs typeface="Calibri"/>
              </a:rPr>
              <a:t>the </a:t>
            </a:r>
            <a:r>
              <a:rPr sz="2800" b="1" u="heavy" spc="-25" dirty="0">
                <a:uFill>
                  <a:solidFill>
                    <a:srgbClr val="000000"/>
                  </a:solidFill>
                </a:uFill>
                <a:latin typeface="Calibri"/>
                <a:cs typeface="Calibri"/>
              </a:rPr>
              <a:t>extent </a:t>
            </a:r>
            <a:r>
              <a:rPr sz="2800" b="1" spc="-25" dirty="0">
                <a:latin typeface="Calibri"/>
                <a:cs typeface="Calibri"/>
              </a:rPr>
              <a:t> </a:t>
            </a:r>
            <a:r>
              <a:rPr sz="2800" b="1" u="heavy" spc="-5" dirty="0">
                <a:uFill>
                  <a:solidFill>
                    <a:srgbClr val="000000"/>
                  </a:solidFill>
                </a:uFill>
                <a:latin typeface="Calibri"/>
                <a:cs typeface="Calibri"/>
              </a:rPr>
              <a:t>possible</a:t>
            </a:r>
            <a:r>
              <a:rPr sz="2800" spc="-5" dirty="0">
                <a:latin typeface="Calibri"/>
                <a:cs typeface="Calibri"/>
              </a:rPr>
              <a:t>, </a:t>
            </a:r>
            <a:r>
              <a:rPr sz="2800" spc="-20" dirty="0">
                <a:latin typeface="Calibri"/>
                <a:cs typeface="Calibri"/>
              </a:rPr>
              <a:t>consistent </a:t>
            </a:r>
            <a:r>
              <a:rPr sz="2800" spc="-5" dirty="0">
                <a:latin typeface="Calibri"/>
                <a:cs typeface="Calibri"/>
              </a:rPr>
              <a:t>with </a:t>
            </a:r>
            <a:r>
              <a:rPr sz="2800" spc="-10" dirty="0">
                <a:latin typeface="Calibri"/>
                <a:cs typeface="Calibri"/>
              </a:rPr>
              <a:t>the </a:t>
            </a:r>
            <a:r>
              <a:rPr sz="2800" spc="-5" dirty="0">
                <a:latin typeface="Calibri"/>
                <a:cs typeface="Calibri"/>
              </a:rPr>
              <a:t>need </a:t>
            </a:r>
            <a:r>
              <a:rPr sz="2800" spc="-15" dirty="0">
                <a:latin typeface="Calibri"/>
                <a:cs typeface="Calibri"/>
              </a:rPr>
              <a:t>to </a:t>
            </a:r>
            <a:r>
              <a:rPr sz="2800" spc="-10" dirty="0">
                <a:latin typeface="Calibri"/>
                <a:cs typeface="Calibri"/>
              </a:rPr>
              <a:t>conduct </a:t>
            </a:r>
            <a:r>
              <a:rPr sz="2800" spc="-5" dirty="0">
                <a:latin typeface="Calibri"/>
                <a:cs typeface="Calibri"/>
              </a:rPr>
              <a:t>a </a:t>
            </a:r>
            <a:r>
              <a:rPr sz="2800" spc="-25" dirty="0">
                <a:latin typeface="Calibri"/>
                <a:cs typeface="Calibri"/>
              </a:rPr>
              <a:t>fair </a:t>
            </a:r>
            <a:r>
              <a:rPr sz="2800" spc="-20" dirty="0" smtClean="0">
                <a:latin typeface="Calibri"/>
                <a:cs typeface="Calibri"/>
              </a:rPr>
              <a:t>review </a:t>
            </a:r>
            <a:r>
              <a:rPr sz="2800" spc="-5" dirty="0">
                <a:latin typeface="Calibri"/>
                <a:cs typeface="Calibri"/>
              </a:rPr>
              <a:t>of </a:t>
            </a:r>
            <a:r>
              <a:rPr sz="2800" spc="-10" dirty="0">
                <a:latin typeface="Calibri"/>
                <a:cs typeface="Calibri"/>
              </a:rPr>
              <a:t>the</a:t>
            </a:r>
            <a:r>
              <a:rPr sz="2800" spc="30" dirty="0">
                <a:latin typeface="Calibri"/>
                <a:cs typeface="Calibri"/>
              </a:rPr>
              <a:t> </a:t>
            </a:r>
            <a:r>
              <a:rPr sz="2800" spc="-10" dirty="0">
                <a:latin typeface="Calibri"/>
                <a:cs typeface="Calibri"/>
              </a:rPr>
              <a:t>issues.</a:t>
            </a:r>
            <a:endParaRPr sz="2800" dirty="0">
              <a:latin typeface="Calibri"/>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57200"/>
            <a:ext cx="2143125" cy="214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4183" y="1005626"/>
            <a:ext cx="7730490" cy="635000"/>
          </a:xfrm>
          <a:prstGeom prst="rect">
            <a:avLst/>
          </a:prstGeom>
        </p:spPr>
        <p:txBody>
          <a:bodyPr vert="horz" wrap="square" lIns="0" tIns="12065" rIns="0" bIns="0" rtlCol="0">
            <a:spAutoFit/>
          </a:bodyPr>
          <a:lstStyle/>
          <a:p>
            <a:pPr marL="12700">
              <a:lnSpc>
                <a:spcPct val="100000"/>
              </a:lnSpc>
              <a:spcBef>
                <a:spcPts val="95"/>
              </a:spcBef>
            </a:pPr>
            <a:r>
              <a:rPr spc="-15" dirty="0"/>
              <a:t>Harassment </a:t>
            </a:r>
            <a:r>
              <a:rPr dirty="0"/>
              <a:t>is </a:t>
            </a:r>
            <a:r>
              <a:rPr spc="-20" dirty="0"/>
              <a:t>Prohibited </a:t>
            </a:r>
            <a:r>
              <a:rPr spc="-5" dirty="0"/>
              <a:t>under</a:t>
            </a:r>
            <a:r>
              <a:rPr spc="-65" dirty="0"/>
              <a:t> </a:t>
            </a:r>
            <a:r>
              <a:rPr spc="-15" dirty="0"/>
              <a:t>WIOA</a:t>
            </a:r>
          </a:p>
        </p:txBody>
      </p:sp>
      <p:sp>
        <p:nvSpPr>
          <p:cNvPr id="3" name="object 3"/>
          <p:cNvSpPr txBox="1"/>
          <p:nvPr/>
        </p:nvSpPr>
        <p:spPr>
          <a:xfrm>
            <a:off x="598037" y="1693745"/>
            <a:ext cx="7944484" cy="2372995"/>
          </a:xfrm>
          <a:prstGeom prst="rect">
            <a:avLst/>
          </a:prstGeom>
        </p:spPr>
        <p:txBody>
          <a:bodyPr vert="horz" wrap="square" lIns="0" tIns="59690" rIns="0" bIns="0" rtlCol="0">
            <a:spAutoFit/>
          </a:bodyPr>
          <a:lstStyle/>
          <a:p>
            <a:pPr marL="12065" marR="5080" indent="-635" algn="ctr">
              <a:lnSpc>
                <a:spcPts val="3030"/>
              </a:lnSpc>
              <a:spcBef>
                <a:spcPts val="470"/>
              </a:spcBef>
            </a:pPr>
            <a:r>
              <a:rPr sz="2800" spc="-15" dirty="0">
                <a:latin typeface="Calibri"/>
                <a:cs typeface="Calibri"/>
              </a:rPr>
              <a:t>Harassment </a:t>
            </a:r>
            <a:r>
              <a:rPr sz="2800" spc="-5" dirty="0">
                <a:latin typeface="Calibri"/>
                <a:cs typeface="Calibri"/>
              </a:rPr>
              <a:t>of an </a:t>
            </a:r>
            <a:r>
              <a:rPr sz="2800" spc="-10" dirty="0">
                <a:latin typeface="Calibri"/>
                <a:cs typeface="Calibri"/>
              </a:rPr>
              <a:t>individual </a:t>
            </a:r>
            <a:r>
              <a:rPr sz="2800" spc="-5" dirty="0">
                <a:latin typeface="Calibri"/>
                <a:cs typeface="Calibri"/>
              </a:rPr>
              <a:t>based on </a:t>
            </a:r>
            <a:r>
              <a:rPr sz="2800" spc="-15" dirty="0">
                <a:latin typeface="Calibri"/>
                <a:cs typeface="Calibri"/>
              </a:rPr>
              <a:t>race, </a:t>
            </a:r>
            <a:r>
              <a:rPr sz="2800" spc="-50" dirty="0">
                <a:latin typeface="Calibri"/>
                <a:cs typeface="Calibri"/>
              </a:rPr>
              <a:t>color,  </a:t>
            </a:r>
            <a:r>
              <a:rPr sz="2800" spc="-10" dirty="0">
                <a:latin typeface="Calibri"/>
                <a:cs typeface="Calibri"/>
              </a:rPr>
              <a:t>religion, </a:t>
            </a:r>
            <a:r>
              <a:rPr sz="2800" spc="-20" dirty="0">
                <a:latin typeface="Calibri"/>
                <a:cs typeface="Calibri"/>
              </a:rPr>
              <a:t>sex, </a:t>
            </a:r>
            <a:r>
              <a:rPr sz="2800" spc="-10" dirty="0">
                <a:latin typeface="Calibri"/>
                <a:cs typeface="Calibri"/>
              </a:rPr>
              <a:t>national origin, age, </a:t>
            </a:r>
            <a:r>
              <a:rPr sz="2800" spc="-30" dirty="0">
                <a:latin typeface="Calibri"/>
                <a:cs typeface="Calibri"/>
              </a:rPr>
              <a:t>disability, </a:t>
            </a:r>
            <a:r>
              <a:rPr sz="2800" spc="-5" dirty="0">
                <a:latin typeface="Calibri"/>
                <a:cs typeface="Calibri"/>
              </a:rPr>
              <a:t>or </a:t>
            </a:r>
            <a:r>
              <a:rPr sz="2800" spc="-10" dirty="0">
                <a:latin typeface="Calibri"/>
                <a:cs typeface="Calibri"/>
              </a:rPr>
              <a:t>political  </a:t>
            </a:r>
            <a:r>
              <a:rPr sz="2800" spc="-15" dirty="0">
                <a:latin typeface="Calibri"/>
                <a:cs typeface="Calibri"/>
              </a:rPr>
              <a:t>affiliation </a:t>
            </a:r>
            <a:r>
              <a:rPr sz="2800" spc="-5" dirty="0">
                <a:latin typeface="Calibri"/>
                <a:cs typeface="Calibri"/>
              </a:rPr>
              <a:t>or </a:t>
            </a:r>
            <a:r>
              <a:rPr sz="2800" spc="-35" dirty="0">
                <a:latin typeface="Calibri"/>
                <a:cs typeface="Calibri"/>
              </a:rPr>
              <a:t>belief, </a:t>
            </a:r>
            <a:r>
              <a:rPr sz="2800" spc="-15" dirty="0">
                <a:latin typeface="Calibri"/>
                <a:cs typeface="Calibri"/>
              </a:rPr>
              <a:t>citizenship </a:t>
            </a:r>
            <a:r>
              <a:rPr sz="2800" spc="-20" dirty="0">
                <a:latin typeface="Calibri"/>
                <a:cs typeface="Calibri"/>
              </a:rPr>
              <a:t>status </a:t>
            </a:r>
            <a:r>
              <a:rPr sz="2800" spc="-5" dirty="0">
                <a:latin typeface="Calibri"/>
                <a:cs typeface="Calibri"/>
              </a:rPr>
              <a:t>or </a:t>
            </a:r>
            <a:r>
              <a:rPr sz="2800" spc="-10" dirty="0">
                <a:latin typeface="Calibri"/>
                <a:cs typeface="Calibri"/>
              </a:rPr>
              <a:t>participation </a:t>
            </a:r>
            <a:r>
              <a:rPr sz="2800" spc="-15" dirty="0">
                <a:latin typeface="Calibri"/>
                <a:cs typeface="Calibri"/>
              </a:rPr>
              <a:t>in  </a:t>
            </a:r>
            <a:r>
              <a:rPr sz="2800" spc="-25" dirty="0">
                <a:latin typeface="Calibri"/>
                <a:cs typeface="Calibri"/>
              </a:rPr>
              <a:t>any </a:t>
            </a:r>
            <a:r>
              <a:rPr sz="2800" spc="-15" dirty="0">
                <a:latin typeface="Calibri"/>
                <a:cs typeface="Calibri"/>
              </a:rPr>
              <a:t>WIOA </a:t>
            </a:r>
            <a:r>
              <a:rPr sz="2800" spc="-10" dirty="0">
                <a:latin typeface="Calibri"/>
                <a:cs typeface="Calibri"/>
              </a:rPr>
              <a:t>Title I-financially </a:t>
            </a:r>
            <a:r>
              <a:rPr sz="2800" spc="-15" dirty="0">
                <a:latin typeface="Calibri"/>
                <a:cs typeface="Calibri"/>
              </a:rPr>
              <a:t>assisted </a:t>
            </a:r>
            <a:r>
              <a:rPr sz="2800" spc="-20" dirty="0">
                <a:latin typeface="Calibri"/>
                <a:cs typeface="Calibri"/>
              </a:rPr>
              <a:t>program </a:t>
            </a:r>
            <a:r>
              <a:rPr sz="2800" spc="-5" dirty="0">
                <a:latin typeface="Calibri"/>
                <a:cs typeface="Calibri"/>
              </a:rPr>
              <a:t>or  </a:t>
            </a:r>
            <a:r>
              <a:rPr sz="2800" spc="-30" dirty="0">
                <a:latin typeface="Calibri"/>
                <a:cs typeface="Calibri"/>
              </a:rPr>
              <a:t>activity, </a:t>
            </a:r>
            <a:r>
              <a:rPr sz="2800" spc="-10" dirty="0">
                <a:latin typeface="Calibri"/>
                <a:cs typeface="Calibri"/>
              </a:rPr>
              <a:t>is </a:t>
            </a:r>
            <a:r>
              <a:rPr sz="2800" spc="-5" dirty="0">
                <a:latin typeface="Calibri"/>
                <a:cs typeface="Calibri"/>
              </a:rPr>
              <a:t>a </a:t>
            </a:r>
            <a:r>
              <a:rPr sz="2800" spc="-10" dirty="0">
                <a:latin typeface="Calibri"/>
                <a:cs typeface="Calibri"/>
              </a:rPr>
              <a:t>violation </a:t>
            </a:r>
            <a:r>
              <a:rPr sz="2800" spc="-5" dirty="0">
                <a:latin typeface="Calibri"/>
                <a:cs typeface="Calibri"/>
              </a:rPr>
              <a:t>of </a:t>
            </a:r>
            <a:r>
              <a:rPr sz="2800" spc="-10" dirty="0">
                <a:latin typeface="Calibri"/>
                <a:cs typeface="Calibri"/>
              </a:rPr>
              <a:t>the nondiscrimination  </a:t>
            </a:r>
            <a:r>
              <a:rPr sz="2800" spc="-15" dirty="0">
                <a:latin typeface="Calibri"/>
                <a:cs typeface="Calibri"/>
              </a:rPr>
              <a:t>provisions </a:t>
            </a:r>
            <a:r>
              <a:rPr sz="2800" spc="-5" dirty="0">
                <a:latin typeface="Calibri"/>
                <a:cs typeface="Calibri"/>
              </a:rPr>
              <a:t>of</a:t>
            </a:r>
            <a:r>
              <a:rPr sz="2800" spc="65" dirty="0">
                <a:latin typeface="Calibri"/>
                <a:cs typeface="Calibri"/>
              </a:rPr>
              <a:t> </a:t>
            </a:r>
            <a:r>
              <a:rPr sz="2800" spc="-10" dirty="0">
                <a:latin typeface="Calibri"/>
                <a:cs typeface="Calibri"/>
              </a:rPr>
              <a:t>WIOA.</a:t>
            </a:r>
            <a:endParaRPr sz="2800" dirty="0">
              <a:latin typeface="Calibri"/>
              <a:cs typeface="Calibri"/>
            </a:endParaRPr>
          </a:p>
        </p:txBody>
      </p:sp>
      <p:sp>
        <p:nvSpPr>
          <p:cNvPr id="4" name="object 4"/>
          <p:cNvSpPr/>
          <p:nvPr/>
        </p:nvSpPr>
        <p:spPr>
          <a:xfrm>
            <a:off x="1981200" y="4495800"/>
            <a:ext cx="4948202" cy="1266517"/>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362" y="1152900"/>
            <a:ext cx="2201545" cy="635000"/>
          </a:xfrm>
          <a:prstGeom prst="rect">
            <a:avLst/>
          </a:prstGeom>
        </p:spPr>
        <p:txBody>
          <a:bodyPr vert="horz" wrap="square" lIns="0" tIns="12065" rIns="0" bIns="0" rtlCol="0">
            <a:spAutoFit/>
          </a:bodyPr>
          <a:lstStyle/>
          <a:p>
            <a:pPr marL="12700">
              <a:lnSpc>
                <a:spcPct val="100000"/>
              </a:lnSpc>
              <a:spcBef>
                <a:spcPts val="95"/>
              </a:spcBef>
            </a:pPr>
            <a:r>
              <a:rPr spc="-20" dirty="0"/>
              <a:t>Retaliation</a:t>
            </a:r>
          </a:p>
        </p:txBody>
      </p:sp>
      <p:sp>
        <p:nvSpPr>
          <p:cNvPr id="3" name="object 3"/>
          <p:cNvSpPr txBox="1"/>
          <p:nvPr/>
        </p:nvSpPr>
        <p:spPr>
          <a:xfrm>
            <a:off x="304800" y="1981200"/>
            <a:ext cx="8248015" cy="4031615"/>
          </a:xfrm>
          <a:prstGeom prst="rect">
            <a:avLst/>
          </a:prstGeom>
        </p:spPr>
        <p:txBody>
          <a:bodyPr vert="horz" wrap="square" lIns="0" tIns="97155" rIns="0" bIns="0" rtlCol="0">
            <a:spAutoFit/>
          </a:bodyPr>
          <a:lstStyle/>
          <a:p>
            <a:pPr marL="12700" marR="77470" algn="just">
              <a:lnSpc>
                <a:spcPct val="80000"/>
              </a:lnSpc>
              <a:spcBef>
                <a:spcPts val="765"/>
              </a:spcBef>
            </a:pPr>
            <a:r>
              <a:rPr sz="2800" spc="-20" dirty="0">
                <a:latin typeface="Calibri"/>
                <a:cs typeface="Calibri"/>
              </a:rPr>
              <a:t>Retaliation against, </a:t>
            </a:r>
            <a:r>
              <a:rPr sz="2800" spc="-5" dirty="0">
                <a:latin typeface="Calibri"/>
                <a:cs typeface="Calibri"/>
              </a:rPr>
              <a:t>or </a:t>
            </a:r>
            <a:r>
              <a:rPr sz="2800" spc="-15" dirty="0">
                <a:latin typeface="Calibri"/>
                <a:cs typeface="Calibri"/>
              </a:rPr>
              <a:t>intimidation </a:t>
            </a:r>
            <a:r>
              <a:rPr sz="2800" spc="-60" dirty="0">
                <a:latin typeface="Calibri"/>
                <a:cs typeface="Calibri"/>
              </a:rPr>
              <a:t>of, </a:t>
            </a:r>
            <a:r>
              <a:rPr sz="2800" spc="-20" dirty="0">
                <a:latin typeface="Calibri"/>
                <a:cs typeface="Calibri"/>
              </a:rPr>
              <a:t>anyone </a:t>
            </a:r>
            <a:r>
              <a:rPr sz="2800" spc="-5" dirty="0">
                <a:latin typeface="Calibri"/>
                <a:cs typeface="Calibri"/>
              </a:rPr>
              <a:t>who </a:t>
            </a:r>
            <a:r>
              <a:rPr sz="2800" spc="-30" dirty="0">
                <a:latin typeface="Calibri"/>
                <a:cs typeface="Calibri"/>
              </a:rPr>
              <a:t>takes  </a:t>
            </a:r>
            <a:r>
              <a:rPr sz="2800" spc="-25" dirty="0">
                <a:latin typeface="Calibri"/>
                <a:cs typeface="Calibri"/>
              </a:rPr>
              <a:t>any </a:t>
            </a:r>
            <a:r>
              <a:rPr sz="2800" spc="-5" dirty="0">
                <a:latin typeface="Calibri"/>
                <a:cs typeface="Calibri"/>
              </a:rPr>
              <a:t>of </a:t>
            </a:r>
            <a:r>
              <a:rPr sz="2800" spc="-10" dirty="0">
                <a:latin typeface="Calibri"/>
                <a:cs typeface="Calibri"/>
              </a:rPr>
              <a:t>the </a:t>
            </a:r>
            <a:r>
              <a:rPr sz="2800" spc="-15" dirty="0">
                <a:latin typeface="Calibri"/>
                <a:cs typeface="Calibri"/>
              </a:rPr>
              <a:t>following </a:t>
            </a:r>
            <a:r>
              <a:rPr sz="2800" spc="-5" dirty="0">
                <a:latin typeface="Calibri"/>
                <a:cs typeface="Calibri"/>
              </a:rPr>
              <a:t>actions </a:t>
            </a:r>
            <a:r>
              <a:rPr sz="2800" spc="-20" dirty="0">
                <a:latin typeface="Calibri"/>
                <a:cs typeface="Calibri"/>
              </a:rPr>
              <a:t>related </a:t>
            </a:r>
            <a:r>
              <a:rPr sz="2800" spc="-15" dirty="0">
                <a:latin typeface="Calibri"/>
                <a:cs typeface="Calibri"/>
              </a:rPr>
              <a:t>to </a:t>
            </a:r>
            <a:r>
              <a:rPr sz="2800" spc="-10" dirty="0">
                <a:latin typeface="Calibri"/>
                <a:cs typeface="Calibri"/>
              </a:rPr>
              <a:t>nondiscrimination  </a:t>
            </a:r>
            <a:r>
              <a:rPr sz="2800" spc="-5" dirty="0">
                <a:latin typeface="Calibri"/>
                <a:cs typeface="Calibri"/>
              </a:rPr>
              <a:t>or equal </a:t>
            </a:r>
            <a:r>
              <a:rPr sz="2800" spc="-10" dirty="0">
                <a:latin typeface="Calibri"/>
                <a:cs typeface="Calibri"/>
              </a:rPr>
              <a:t>opportunity is </a:t>
            </a:r>
            <a:r>
              <a:rPr sz="2800" spc="-15" dirty="0">
                <a:latin typeface="Calibri"/>
                <a:cs typeface="Calibri"/>
              </a:rPr>
              <a:t>prohibited </a:t>
            </a:r>
            <a:r>
              <a:rPr sz="2800" spc="-5" dirty="0">
                <a:latin typeface="Calibri"/>
                <a:cs typeface="Calibri"/>
              </a:rPr>
              <a:t>under</a:t>
            </a:r>
            <a:r>
              <a:rPr sz="2800" spc="175" dirty="0">
                <a:latin typeface="Calibri"/>
                <a:cs typeface="Calibri"/>
              </a:rPr>
              <a:t> </a:t>
            </a:r>
            <a:r>
              <a:rPr sz="2800" spc="-15" dirty="0">
                <a:latin typeface="Calibri"/>
                <a:cs typeface="Calibri"/>
              </a:rPr>
              <a:t>WIOA:</a:t>
            </a:r>
            <a:endParaRPr sz="2800" dirty="0">
              <a:latin typeface="Calibri"/>
              <a:cs typeface="Calibri"/>
            </a:endParaRPr>
          </a:p>
          <a:p>
            <a:pPr>
              <a:lnSpc>
                <a:spcPct val="100000"/>
              </a:lnSpc>
              <a:spcBef>
                <a:spcPts val="55"/>
              </a:spcBef>
            </a:pPr>
            <a:endParaRPr sz="3250" dirty="0">
              <a:latin typeface="Calibri"/>
              <a:cs typeface="Calibri"/>
            </a:endParaRPr>
          </a:p>
          <a:p>
            <a:pPr marL="241300" indent="-228600">
              <a:lnSpc>
                <a:spcPct val="100000"/>
              </a:lnSpc>
              <a:buFont typeface="Arial"/>
              <a:buChar char="•"/>
              <a:tabLst>
                <a:tab pos="241300" algn="l"/>
              </a:tabLst>
            </a:pPr>
            <a:r>
              <a:rPr sz="2800" spc="-10" dirty="0">
                <a:latin typeface="Calibri"/>
                <a:cs typeface="Calibri"/>
              </a:rPr>
              <a:t>Filing </a:t>
            </a:r>
            <a:r>
              <a:rPr sz="2800" spc="-5" dirty="0">
                <a:latin typeface="Calibri"/>
                <a:cs typeface="Calibri"/>
              </a:rPr>
              <a:t>a </a:t>
            </a:r>
            <a:r>
              <a:rPr sz="2800" spc="-10" dirty="0">
                <a:latin typeface="Calibri"/>
                <a:cs typeface="Calibri"/>
              </a:rPr>
              <a:t>discrimination</a:t>
            </a:r>
            <a:r>
              <a:rPr sz="2800" spc="75" dirty="0">
                <a:latin typeface="Calibri"/>
                <a:cs typeface="Calibri"/>
              </a:rPr>
              <a:t> </a:t>
            </a:r>
            <a:r>
              <a:rPr sz="2800" spc="-15" dirty="0">
                <a:latin typeface="Calibri"/>
                <a:cs typeface="Calibri"/>
              </a:rPr>
              <a:t>complaint</a:t>
            </a:r>
            <a:endParaRPr sz="2800" dirty="0">
              <a:latin typeface="Calibri"/>
              <a:cs typeface="Calibri"/>
            </a:endParaRPr>
          </a:p>
          <a:p>
            <a:pPr marL="241300" marR="407670" indent="-228600">
              <a:lnSpc>
                <a:spcPct val="80000"/>
              </a:lnSpc>
              <a:spcBef>
                <a:spcPts val="994"/>
              </a:spcBef>
              <a:buFont typeface="Arial"/>
              <a:buChar char="•"/>
              <a:tabLst>
                <a:tab pos="241300" algn="l"/>
              </a:tabLst>
            </a:pPr>
            <a:r>
              <a:rPr sz="2800" spc="-10" dirty="0">
                <a:latin typeface="Calibri"/>
                <a:cs typeface="Calibri"/>
              </a:rPr>
              <a:t>Opposing </a:t>
            </a:r>
            <a:r>
              <a:rPr sz="2800" spc="-5" dirty="0">
                <a:latin typeface="Calibri"/>
                <a:cs typeface="Calibri"/>
              </a:rPr>
              <a:t>a </a:t>
            </a:r>
            <a:r>
              <a:rPr sz="2800" spc="-15" dirty="0">
                <a:latin typeface="Calibri"/>
                <a:cs typeface="Calibri"/>
              </a:rPr>
              <a:t>practice that </a:t>
            </a:r>
            <a:r>
              <a:rPr sz="2800" spc="-10" dirty="0">
                <a:latin typeface="Calibri"/>
                <a:cs typeface="Calibri"/>
              </a:rPr>
              <a:t>is </a:t>
            </a:r>
            <a:r>
              <a:rPr sz="2800" spc="-5" dirty="0">
                <a:latin typeface="Calibri"/>
                <a:cs typeface="Calibri"/>
              </a:rPr>
              <a:t>made </a:t>
            </a:r>
            <a:r>
              <a:rPr sz="2800" spc="-15" dirty="0">
                <a:latin typeface="Calibri"/>
                <a:cs typeface="Calibri"/>
              </a:rPr>
              <a:t>illegal by </a:t>
            </a:r>
            <a:r>
              <a:rPr sz="2800" spc="-10" dirty="0">
                <a:latin typeface="Calibri"/>
                <a:cs typeface="Calibri"/>
              </a:rPr>
              <a:t>civil rights  </a:t>
            </a:r>
            <a:r>
              <a:rPr sz="2800" spc="-20" dirty="0">
                <a:latin typeface="Calibri"/>
                <a:cs typeface="Calibri"/>
              </a:rPr>
              <a:t>law</a:t>
            </a:r>
            <a:endParaRPr sz="2800" dirty="0">
              <a:latin typeface="Calibri"/>
              <a:cs typeface="Calibri"/>
            </a:endParaRPr>
          </a:p>
          <a:p>
            <a:pPr marL="241300" marR="5080" indent="-228600">
              <a:lnSpc>
                <a:spcPct val="80000"/>
              </a:lnSpc>
              <a:spcBef>
                <a:spcPts val="1000"/>
              </a:spcBef>
              <a:buFont typeface="Arial"/>
              <a:buChar char="•"/>
              <a:tabLst>
                <a:tab pos="241300" algn="l"/>
              </a:tabLst>
            </a:pPr>
            <a:r>
              <a:rPr sz="2800" spc="-10" dirty="0">
                <a:latin typeface="Calibri"/>
                <a:cs typeface="Calibri"/>
              </a:rPr>
              <a:t>Giving </a:t>
            </a:r>
            <a:r>
              <a:rPr sz="2800" spc="-15" dirty="0">
                <a:latin typeface="Calibri"/>
                <a:cs typeface="Calibri"/>
              </a:rPr>
              <a:t>information </a:t>
            </a:r>
            <a:r>
              <a:rPr sz="2800" spc="-30" dirty="0">
                <a:latin typeface="Calibri"/>
                <a:cs typeface="Calibri"/>
              </a:rPr>
              <a:t>to, </a:t>
            </a:r>
            <a:r>
              <a:rPr sz="2800" spc="-15" dirty="0">
                <a:latin typeface="Calibri"/>
                <a:cs typeface="Calibri"/>
              </a:rPr>
              <a:t>testifying </a:t>
            </a:r>
            <a:r>
              <a:rPr sz="2800" spc="-10" dirty="0">
                <a:latin typeface="Calibri"/>
                <a:cs typeface="Calibri"/>
              </a:rPr>
              <a:t>at, </a:t>
            </a:r>
            <a:r>
              <a:rPr sz="2800" spc="-5" dirty="0">
                <a:latin typeface="Calibri"/>
                <a:cs typeface="Calibri"/>
              </a:rPr>
              <a:t>or </a:t>
            </a:r>
            <a:r>
              <a:rPr sz="2800" spc="-15" dirty="0">
                <a:latin typeface="Calibri"/>
                <a:cs typeface="Calibri"/>
              </a:rPr>
              <a:t>taking </a:t>
            </a:r>
            <a:r>
              <a:rPr sz="2800" spc="-5" dirty="0">
                <a:latin typeface="Calibri"/>
                <a:cs typeface="Calibri"/>
              </a:rPr>
              <a:t>part </a:t>
            </a:r>
            <a:r>
              <a:rPr sz="2800" spc="-10" dirty="0">
                <a:latin typeface="Calibri"/>
                <a:cs typeface="Calibri"/>
              </a:rPr>
              <a:t>in </a:t>
            </a:r>
            <a:r>
              <a:rPr sz="2800" spc="-25" dirty="0">
                <a:latin typeface="Calibri"/>
                <a:cs typeface="Calibri"/>
              </a:rPr>
              <a:t>any  </a:t>
            </a:r>
            <a:r>
              <a:rPr sz="2800" spc="-5" dirty="0">
                <a:latin typeface="Calibri"/>
                <a:cs typeface="Calibri"/>
              </a:rPr>
              <a:t>other </a:t>
            </a:r>
            <a:r>
              <a:rPr sz="2800" spc="-30" dirty="0">
                <a:latin typeface="Calibri"/>
                <a:cs typeface="Calibri"/>
              </a:rPr>
              <a:t>way </a:t>
            </a:r>
            <a:r>
              <a:rPr sz="2800" spc="-10" dirty="0">
                <a:latin typeface="Calibri"/>
                <a:cs typeface="Calibri"/>
              </a:rPr>
              <a:t>in </a:t>
            </a:r>
            <a:r>
              <a:rPr sz="2800" spc="-5" dirty="0">
                <a:latin typeface="Calibri"/>
                <a:cs typeface="Calibri"/>
              </a:rPr>
              <a:t>an </a:t>
            </a:r>
            <a:r>
              <a:rPr sz="2800" spc="-20" dirty="0">
                <a:latin typeface="Calibri"/>
                <a:cs typeface="Calibri"/>
              </a:rPr>
              <a:t>investigation, </a:t>
            </a:r>
            <a:r>
              <a:rPr sz="2800" spc="-5" dirty="0">
                <a:latin typeface="Calibri"/>
                <a:cs typeface="Calibri"/>
              </a:rPr>
              <a:t>a </a:t>
            </a:r>
            <a:r>
              <a:rPr sz="2800" spc="-10" dirty="0">
                <a:latin typeface="Calibri"/>
                <a:cs typeface="Calibri"/>
              </a:rPr>
              <a:t>compliance </a:t>
            </a:r>
            <a:r>
              <a:rPr sz="2800" spc="-50" dirty="0">
                <a:latin typeface="Calibri"/>
                <a:cs typeface="Calibri"/>
              </a:rPr>
              <a:t>review, </a:t>
            </a:r>
            <a:r>
              <a:rPr sz="2800" spc="-5" dirty="0">
                <a:latin typeface="Calibri"/>
                <a:cs typeface="Calibri"/>
              </a:rPr>
              <a:t>a  hearing, or </a:t>
            </a:r>
            <a:r>
              <a:rPr sz="2800" spc="-25" dirty="0">
                <a:latin typeface="Calibri"/>
                <a:cs typeface="Calibri"/>
              </a:rPr>
              <a:t>any </a:t>
            </a:r>
            <a:r>
              <a:rPr sz="2800" spc="-5" dirty="0">
                <a:latin typeface="Calibri"/>
                <a:cs typeface="Calibri"/>
              </a:rPr>
              <a:t>other </a:t>
            </a:r>
            <a:r>
              <a:rPr sz="2800" spc="-10" dirty="0">
                <a:latin typeface="Calibri"/>
                <a:cs typeface="Calibri"/>
              </a:rPr>
              <a:t>type </a:t>
            </a:r>
            <a:r>
              <a:rPr sz="2800" spc="-5" dirty="0">
                <a:latin typeface="Calibri"/>
                <a:cs typeface="Calibri"/>
              </a:rPr>
              <a:t>of </a:t>
            </a:r>
            <a:r>
              <a:rPr sz="2800" spc="-10" dirty="0">
                <a:latin typeface="Calibri"/>
                <a:cs typeface="Calibri"/>
              </a:rPr>
              <a:t>civil </a:t>
            </a:r>
            <a:r>
              <a:rPr sz="2800" spc="-15" dirty="0">
                <a:latin typeface="Calibri"/>
                <a:cs typeface="Calibri"/>
              </a:rPr>
              <a:t>rights-related</a:t>
            </a:r>
            <a:r>
              <a:rPr sz="2800" spc="185" dirty="0">
                <a:latin typeface="Calibri"/>
                <a:cs typeface="Calibri"/>
              </a:rPr>
              <a:t> </a:t>
            </a:r>
            <a:r>
              <a:rPr sz="2800" spc="-30" dirty="0">
                <a:latin typeface="Calibri"/>
                <a:cs typeface="Calibri"/>
              </a:rPr>
              <a:t>activity.</a:t>
            </a:r>
            <a:endParaRPr sz="2800" dirty="0">
              <a:latin typeface="Calibri"/>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80586"/>
            <a:ext cx="2228850" cy="1600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 y="1064650"/>
            <a:ext cx="6762115" cy="635000"/>
          </a:xfrm>
          <a:prstGeom prst="rect">
            <a:avLst/>
          </a:prstGeom>
        </p:spPr>
        <p:txBody>
          <a:bodyPr vert="horz" wrap="square" lIns="0" tIns="12065" rIns="0" bIns="0" rtlCol="0">
            <a:spAutoFit/>
          </a:bodyPr>
          <a:lstStyle/>
          <a:p>
            <a:pPr marL="12700">
              <a:lnSpc>
                <a:spcPct val="100000"/>
              </a:lnSpc>
              <a:spcBef>
                <a:spcPts val="95"/>
              </a:spcBef>
            </a:pPr>
            <a:r>
              <a:rPr spc="-5" dirty="0"/>
              <a:t>Criminal </a:t>
            </a:r>
            <a:r>
              <a:rPr spc="-20" dirty="0"/>
              <a:t>Fraud, </a:t>
            </a:r>
            <a:r>
              <a:rPr spc="-50" dirty="0"/>
              <a:t>Waste </a:t>
            </a:r>
            <a:r>
              <a:rPr spc="-5" dirty="0"/>
              <a:t>and</a:t>
            </a:r>
            <a:r>
              <a:rPr spc="25" dirty="0"/>
              <a:t> </a:t>
            </a:r>
            <a:r>
              <a:rPr spc="-5" dirty="0"/>
              <a:t>Abuse</a:t>
            </a:r>
          </a:p>
        </p:txBody>
      </p:sp>
      <p:sp>
        <p:nvSpPr>
          <p:cNvPr id="3" name="object 3"/>
          <p:cNvSpPr txBox="1"/>
          <p:nvPr/>
        </p:nvSpPr>
        <p:spPr>
          <a:xfrm>
            <a:off x="383540" y="2002764"/>
            <a:ext cx="7966075" cy="3917950"/>
          </a:xfrm>
          <a:prstGeom prst="rect">
            <a:avLst/>
          </a:prstGeom>
        </p:spPr>
        <p:txBody>
          <a:bodyPr vert="horz" wrap="square" lIns="0" tIns="12065" rIns="0" bIns="0" rtlCol="0">
            <a:spAutoFit/>
          </a:bodyPr>
          <a:lstStyle/>
          <a:p>
            <a:pPr marL="12700">
              <a:lnSpc>
                <a:spcPct val="100000"/>
              </a:lnSpc>
              <a:spcBef>
                <a:spcPts val="95"/>
              </a:spcBef>
            </a:pPr>
            <a:r>
              <a:rPr sz="2800" b="1" u="heavy" spc="-15" dirty="0">
                <a:uFill>
                  <a:solidFill>
                    <a:srgbClr val="000000"/>
                  </a:solidFill>
                </a:uFill>
                <a:latin typeface="Calibri"/>
                <a:cs typeface="Calibri"/>
              </a:rPr>
              <a:t>Must </a:t>
            </a:r>
            <a:r>
              <a:rPr sz="2800" b="1" u="heavy" spc="-5" dirty="0">
                <a:uFill>
                  <a:solidFill>
                    <a:srgbClr val="000000"/>
                  </a:solidFill>
                </a:uFill>
                <a:latin typeface="Calibri"/>
                <a:cs typeface="Calibri"/>
              </a:rPr>
              <a:t>be </a:t>
            </a:r>
            <a:r>
              <a:rPr sz="2800" b="1" u="heavy" spc="-15" dirty="0">
                <a:uFill>
                  <a:solidFill>
                    <a:srgbClr val="000000"/>
                  </a:solidFill>
                </a:uFill>
                <a:latin typeface="Calibri"/>
                <a:cs typeface="Calibri"/>
              </a:rPr>
              <a:t>reported</a:t>
            </a:r>
            <a:r>
              <a:rPr sz="2800" b="1" u="heavy" spc="60" dirty="0">
                <a:uFill>
                  <a:solidFill>
                    <a:srgbClr val="000000"/>
                  </a:solidFill>
                </a:uFill>
                <a:latin typeface="Calibri"/>
                <a:cs typeface="Calibri"/>
              </a:rPr>
              <a:t> </a:t>
            </a:r>
            <a:r>
              <a:rPr sz="2800" b="1" u="heavy" spc="-15" dirty="0">
                <a:uFill>
                  <a:solidFill>
                    <a:srgbClr val="000000"/>
                  </a:solidFill>
                </a:uFill>
                <a:latin typeface="Calibri"/>
                <a:cs typeface="Calibri"/>
              </a:rPr>
              <a:t>immediately</a:t>
            </a:r>
            <a:endParaRPr sz="2800" dirty="0">
              <a:latin typeface="Calibri"/>
              <a:cs typeface="Calibri"/>
            </a:endParaRPr>
          </a:p>
          <a:p>
            <a:pPr>
              <a:lnSpc>
                <a:spcPct val="100000"/>
              </a:lnSpc>
              <a:spcBef>
                <a:spcPts val="15"/>
              </a:spcBef>
            </a:pPr>
            <a:endParaRPr sz="3750" dirty="0">
              <a:latin typeface="Calibri"/>
              <a:cs typeface="Calibri"/>
            </a:endParaRPr>
          </a:p>
          <a:p>
            <a:pPr marL="784860" marR="5080" indent="-342900">
              <a:lnSpc>
                <a:spcPts val="2590"/>
              </a:lnSpc>
              <a:buFont typeface="Wingdings"/>
              <a:buChar char=""/>
              <a:tabLst>
                <a:tab pos="785495" algn="l"/>
              </a:tabLst>
            </a:pPr>
            <a:r>
              <a:rPr sz="2400" spc="-10" dirty="0">
                <a:latin typeface="Calibri"/>
                <a:cs typeface="Calibri"/>
              </a:rPr>
              <a:t>Through </a:t>
            </a:r>
            <a:r>
              <a:rPr sz="2400" spc="-50" dirty="0">
                <a:latin typeface="Calibri"/>
                <a:cs typeface="Calibri"/>
              </a:rPr>
              <a:t>USDOL’s </a:t>
            </a:r>
            <a:r>
              <a:rPr sz="2400" spc="-5" dirty="0">
                <a:latin typeface="Calibri"/>
                <a:cs typeface="Calibri"/>
              </a:rPr>
              <a:t>Incident </a:t>
            </a:r>
            <a:r>
              <a:rPr sz="2400" spc="-10" dirty="0">
                <a:latin typeface="Calibri"/>
                <a:cs typeface="Calibri"/>
              </a:rPr>
              <a:t>Reporting </a:t>
            </a:r>
            <a:r>
              <a:rPr sz="2400" spc="-20" dirty="0">
                <a:latin typeface="Calibri"/>
                <a:cs typeface="Calibri"/>
              </a:rPr>
              <a:t>System </a:t>
            </a:r>
            <a:r>
              <a:rPr sz="2400" spc="-15" dirty="0">
                <a:latin typeface="Calibri"/>
                <a:cs typeface="Calibri"/>
              </a:rPr>
              <a:t>to </a:t>
            </a:r>
            <a:r>
              <a:rPr sz="2400" dirty="0">
                <a:latin typeface="Calibri"/>
                <a:cs typeface="Calibri"/>
              </a:rPr>
              <a:t>the </a:t>
            </a:r>
            <a:r>
              <a:rPr sz="2400" spc="-5" dirty="0">
                <a:latin typeface="Calibri"/>
                <a:cs typeface="Calibri"/>
              </a:rPr>
              <a:t>DOL  </a:t>
            </a:r>
            <a:r>
              <a:rPr sz="2400" spc="-10" dirty="0">
                <a:latin typeface="Calibri"/>
                <a:cs typeface="Calibri"/>
              </a:rPr>
              <a:t>Office </a:t>
            </a:r>
            <a:r>
              <a:rPr sz="2400" spc="-5" dirty="0">
                <a:latin typeface="Calibri"/>
                <a:cs typeface="Calibri"/>
              </a:rPr>
              <a:t>of Inspector </a:t>
            </a:r>
            <a:r>
              <a:rPr sz="2400" spc="-10" dirty="0">
                <a:latin typeface="Calibri"/>
                <a:cs typeface="Calibri"/>
              </a:rPr>
              <a:t>General, Office </a:t>
            </a:r>
            <a:r>
              <a:rPr sz="2400" spc="-5" dirty="0">
                <a:latin typeface="Calibri"/>
                <a:cs typeface="Calibri"/>
              </a:rPr>
              <a:t>of </a:t>
            </a:r>
            <a:r>
              <a:rPr sz="2400" spc="-15" dirty="0">
                <a:latin typeface="Calibri"/>
                <a:cs typeface="Calibri"/>
              </a:rPr>
              <a:t>Investigations, </a:t>
            </a:r>
            <a:r>
              <a:rPr sz="2400" spc="-20" dirty="0">
                <a:latin typeface="Calibri"/>
                <a:cs typeface="Calibri"/>
              </a:rPr>
              <a:t>Room  </a:t>
            </a:r>
            <a:r>
              <a:rPr sz="2400" spc="-5" dirty="0">
                <a:latin typeface="Calibri"/>
                <a:cs typeface="Calibri"/>
              </a:rPr>
              <a:t>S5514, 200 Constitution </a:t>
            </a:r>
            <a:r>
              <a:rPr sz="2400" spc="-15" dirty="0">
                <a:latin typeface="Calibri"/>
                <a:cs typeface="Calibri"/>
              </a:rPr>
              <a:t>Avenue </a:t>
            </a:r>
            <a:r>
              <a:rPr sz="2400" spc="-65" dirty="0">
                <a:latin typeface="Calibri"/>
                <a:cs typeface="Calibri"/>
              </a:rPr>
              <a:t>NW., </a:t>
            </a:r>
            <a:r>
              <a:rPr sz="2400" spc="-20" dirty="0">
                <a:latin typeface="Calibri"/>
                <a:cs typeface="Calibri"/>
              </a:rPr>
              <a:t>Washington, </a:t>
            </a:r>
            <a:r>
              <a:rPr sz="2400" spc="-30" dirty="0">
                <a:latin typeface="Calibri"/>
                <a:cs typeface="Calibri"/>
              </a:rPr>
              <a:t>D.C.  </a:t>
            </a:r>
            <a:r>
              <a:rPr sz="2400" spc="-5" dirty="0">
                <a:latin typeface="Calibri"/>
                <a:cs typeface="Calibri"/>
              </a:rPr>
              <a:t>20210;</a:t>
            </a:r>
            <a:r>
              <a:rPr sz="2400" spc="-15" dirty="0">
                <a:latin typeface="Calibri"/>
                <a:cs typeface="Calibri"/>
              </a:rPr>
              <a:t> </a:t>
            </a:r>
            <a:r>
              <a:rPr sz="2400" spc="-10" dirty="0">
                <a:latin typeface="Calibri"/>
                <a:cs typeface="Calibri"/>
              </a:rPr>
              <a:t>or</a:t>
            </a:r>
            <a:endParaRPr sz="2400" dirty="0">
              <a:latin typeface="Calibri"/>
              <a:cs typeface="Calibri"/>
            </a:endParaRPr>
          </a:p>
          <a:p>
            <a:pPr>
              <a:lnSpc>
                <a:spcPct val="100000"/>
              </a:lnSpc>
              <a:spcBef>
                <a:spcPts val="45"/>
              </a:spcBef>
              <a:buFont typeface="Wingdings"/>
              <a:buChar char=""/>
            </a:pPr>
            <a:endParaRPr sz="2650" dirty="0">
              <a:latin typeface="Calibri"/>
              <a:cs typeface="Calibri"/>
            </a:endParaRPr>
          </a:p>
          <a:p>
            <a:pPr marL="784860" indent="-343535">
              <a:lnSpc>
                <a:spcPct val="100000"/>
              </a:lnSpc>
              <a:buFont typeface="Wingdings"/>
              <a:buChar char=""/>
              <a:tabLst>
                <a:tab pos="785495" algn="l"/>
              </a:tabLst>
            </a:pPr>
            <a:r>
              <a:rPr sz="2400" spc="-5" dirty="0">
                <a:latin typeface="Calibri"/>
                <a:cs typeface="Calibri"/>
              </a:rPr>
              <a:t>The Hotline number </a:t>
            </a:r>
            <a:r>
              <a:rPr sz="2400" dirty="0">
                <a:latin typeface="Calibri"/>
                <a:cs typeface="Calibri"/>
              </a:rPr>
              <a:t>is</a:t>
            </a:r>
            <a:r>
              <a:rPr sz="2400" spc="-10" dirty="0">
                <a:latin typeface="Calibri"/>
                <a:cs typeface="Calibri"/>
              </a:rPr>
              <a:t> </a:t>
            </a:r>
            <a:r>
              <a:rPr sz="2400" spc="-5" dirty="0">
                <a:latin typeface="Calibri"/>
                <a:cs typeface="Calibri"/>
              </a:rPr>
              <a:t>1-800-347–3756.</a:t>
            </a:r>
            <a:endParaRPr sz="2400" dirty="0">
              <a:latin typeface="Calibri"/>
              <a:cs typeface="Calibri"/>
            </a:endParaRPr>
          </a:p>
          <a:p>
            <a:pPr>
              <a:lnSpc>
                <a:spcPct val="100000"/>
              </a:lnSpc>
              <a:buFont typeface="Wingdings"/>
              <a:buChar char=""/>
            </a:pPr>
            <a:endParaRPr sz="2700" dirty="0">
              <a:latin typeface="Calibri"/>
              <a:cs typeface="Calibri"/>
            </a:endParaRPr>
          </a:p>
          <a:p>
            <a:pPr marL="784860" indent="-343535">
              <a:lnSpc>
                <a:spcPct val="100000"/>
              </a:lnSpc>
              <a:spcBef>
                <a:spcPts val="5"/>
              </a:spcBef>
              <a:buFont typeface="Wingdings"/>
              <a:buChar char=""/>
              <a:tabLst>
                <a:tab pos="785495" algn="l"/>
              </a:tabLst>
            </a:pPr>
            <a:r>
              <a:rPr sz="2400" spc="-15" dirty="0">
                <a:latin typeface="Calibri"/>
                <a:cs typeface="Calibri"/>
              </a:rPr>
              <a:t>Website:</a:t>
            </a:r>
            <a:r>
              <a:rPr sz="2400" spc="-20" dirty="0">
                <a:latin typeface="Calibri"/>
                <a:cs typeface="Calibri"/>
              </a:rPr>
              <a:t> </a:t>
            </a:r>
            <a:r>
              <a:rPr sz="2400" spc="-15" dirty="0">
                <a:latin typeface="Calibri"/>
                <a:cs typeface="Calibri"/>
              </a:rPr>
              <a:t>https://</a:t>
            </a:r>
            <a:r>
              <a:rPr sz="2400" spc="-15" dirty="0">
                <a:latin typeface="Calibri"/>
                <a:cs typeface="Calibri"/>
                <a:hlinkClick r:id="rId3"/>
              </a:rPr>
              <a:t>www.oig.dol.gov/hotlinecontact.htm</a:t>
            </a:r>
            <a:endParaRPr sz="2400" dirty="0">
              <a:latin typeface="Calibri"/>
              <a:cs typeface="Calibri"/>
            </a:endParaRPr>
          </a:p>
        </p:txBody>
      </p:sp>
      <p:sp>
        <p:nvSpPr>
          <p:cNvPr id="4" name="object 4"/>
          <p:cNvSpPr/>
          <p:nvPr/>
        </p:nvSpPr>
        <p:spPr>
          <a:xfrm>
            <a:off x="7136892" y="627888"/>
            <a:ext cx="1700783" cy="1303019"/>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966" y="1032184"/>
            <a:ext cx="2555240" cy="696595"/>
          </a:xfrm>
          <a:prstGeom prst="rect">
            <a:avLst/>
          </a:prstGeom>
        </p:spPr>
        <p:txBody>
          <a:bodyPr vert="horz" wrap="square" lIns="0" tIns="13335" rIns="0" bIns="0" rtlCol="0">
            <a:spAutoFit/>
          </a:bodyPr>
          <a:lstStyle/>
          <a:p>
            <a:pPr marL="12700">
              <a:lnSpc>
                <a:spcPct val="100000"/>
              </a:lnSpc>
              <a:spcBef>
                <a:spcPts val="105"/>
              </a:spcBef>
            </a:pPr>
            <a:r>
              <a:rPr sz="4400" spc="-10" dirty="0"/>
              <a:t>Next</a:t>
            </a:r>
            <a:r>
              <a:rPr sz="4400" spc="-80" dirty="0"/>
              <a:t> </a:t>
            </a:r>
            <a:r>
              <a:rPr sz="4400" spc="-15" dirty="0"/>
              <a:t>Steps:</a:t>
            </a:r>
            <a:endParaRPr sz="4400" dirty="0"/>
          </a:p>
        </p:txBody>
      </p:sp>
      <p:sp>
        <p:nvSpPr>
          <p:cNvPr id="3" name="object 3"/>
          <p:cNvSpPr txBox="1"/>
          <p:nvPr/>
        </p:nvSpPr>
        <p:spPr>
          <a:xfrm>
            <a:off x="244093" y="1905000"/>
            <a:ext cx="5021580" cy="5097549"/>
          </a:xfrm>
          <a:prstGeom prst="rect">
            <a:avLst/>
          </a:prstGeom>
        </p:spPr>
        <p:txBody>
          <a:bodyPr vert="horz" wrap="square" lIns="0" tIns="59690" rIns="0" bIns="0" rtlCol="0">
            <a:spAutoFit/>
          </a:bodyPr>
          <a:lstStyle/>
          <a:p>
            <a:pPr marL="241300" marR="5080" indent="-228600">
              <a:lnSpc>
                <a:spcPts val="3030"/>
              </a:lnSpc>
              <a:spcBef>
                <a:spcPts val="470"/>
              </a:spcBef>
              <a:buFont typeface="Arial"/>
              <a:buChar char="•"/>
              <a:tabLst>
                <a:tab pos="241300" algn="l"/>
              </a:tabLst>
            </a:pPr>
            <a:r>
              <a:rPr sz="2800" spc="-15" dirty="0">
                <a:latin typeface="Calibri"/>
                <a:cs typeface="Calibri"/>
              </a:rPr>
              <a:t>Complete WIOA </a:t>
            </a:r>
            <a:r>
              <a:rPr sz="2800" spc="-30" dirty="0">
                <a:latin typeface="Calibri"/>
                <a:cs typeface="Calibri"/>
              </a:rPr>
              <a:t>EO </a:t>
            </a:r>
            <a:r>
              <a:rPr sz="2800" spc="-15" dirty="0">
                <a:latin typeface="Calibri"/>
                <a:cs typeface="Calibri"/>
              </a:rPr>
              <a:t>Orientation  </a:t>
            </a:r>
            <a:r>
              <a:rPr sz="2800" spc="-5" dirty="0">
                <a:latin typeface="Calibri"/>
                <a:cs typeface="Calibri"/>
              </a:rPr>
              <a:t>Notice </a:t>
            </a:r>
            <a:r>
              <a:rPr sz="2800" spc="-20" dirty="0">
                <a:latin typeface="Calibri"/>
                <a:cs typeface="Calibri"/>
              </a:rPr>
              <a:t>form(DWD </a:t>
            </a:r>
            <a:r>
              <a:rPr sz="2800" spc="-30" dirty="0">
                <a:latin typeface="Calibri"/>
                <a:cs typeface="Calibri"/>
              </a:rPr>
              <a:t>EO</a:t>
            </a:r>
            <a:r>
              <a:rPr sz="2800" spc="30" dirty="0">
                <a:latin typeface="Calibri"/>
                <a:cs typeface="Calibri"/>
              </a:rPr>
              <a:t> </a:t>
            </a:r>
            <a:r>
              <a:rPr sz="2800" spc="-5" dirty="0">
                <a:latin typeface="Calibri"/>
                <a:cs typeface="Calibri"/>
              </a:rPr>
              <a:t>(10-28-19))</a:t>
            </a:r>
            <a:endParaRPr sz="2800" dirty="0">
              <a:latin typeface="Calibri"/>
              <a:cs typeface="Calibri"/>
            </a:endParaRPr>
          </a:p>
          <a:p>
            <a:pPr>
              <a:lnSpc>
                <a:spcPct val="100000"/>
              </a:lnSpc>
              <a:spcBef>
                <a:spcPts val="10"/>
              </a:spcBef>
              <a:buFont typeface="Arial"/>
              <a:buChar char="•"/>
            </a:pPr>
            <a:endParaRPr sz="4100" dirty="0">
              <a:latin typeface="Calibri"/>
              <a:cs typeface="Calibri"/>
            </a:endParaRPr>
          </a:p>
          <a:p>
            <a:pPr marL="241300" marR="605155" indent="-229235">
              <a:lnSpc>
                <a:spcPts val="3030"/>
              </a:lnSpc>
              <a:buFont typeface="Arial"/>
              <a:buChar char="•"/>
              <a:tabLst>
                <a:tab pos="241300" algn="l"/>
              </a:tabLst>
            </a:pPr>
            <a:r>
              <a:rPr sz="2800" spc="-5" dirty="0">
                <a:latin typeface="Calibri"/>
                <a:cs typeface="Calibri"/>
              </a:rPr>
              <a:t>Please </a:t>
            </a:r>
            <a:r>
              <a:rPr sz="2800" spc="-10" dirty="0">
                <a:latin typeface="Calibri"/>
                <a:cs typeface="Calibri"/>
              </a:rPr>
              <a:t>sign </a:t>
            </a:r>
            <a:r>
              <a:rPr sz="2800" spc="-5" dirty="0">
                <a:latin typeface="Calibri"/>
                <a:cs typeface="Calibri"/>
              </a:rPr>
              <a:t>and </a:t>
            </a:r>
            <a:r>
              <a:rPr sz="2800" spc="-10" dirty="0">
                <a:latin typeface="Calibri"/>
                <a:cs typeface="Calibri"/>
              </a:rPr>
              <a:t>submit </a:t>
            </a:r>
            <a:r>
              <a:rPr sz="2800" spc="-5" dirty="0">
                <a:latin typeface="Calibri"/>
                <a:cs typeface="Calibri"/>
              </a:rPr>
              <a:t>these  </a:t>
            </a:r>
            <a:r>
              <a:rPr sz="2800" spc="-20" dirty="0">
                <a:latin typeface="Calibri"/>
                <a:cs typeface="Calibri"/>
              </a:rPr>
              <a:t>forms </a:t>
            </a:r>
            <a:r>
              <a:rPr sz="2800" spc="-15" dirty="0">
                <a:latin typeface="Calibri"/>
                <a:cs typeface="Calibri"/>
              </a:rPr>
              <a:t>to your </a:t>
            </a:r>
            <a:r>
              <a:rPr sz="2800" b="1" u="sng" spc="-15" dirty="0">
                <a:latin typeface="Calibri"/>
                <a:cs typeface="Calibri"/>
              </a:rPr>
              <a:t>employer</a:t>
            </a:r>
            <a:r>
              <a:rPr sz="2800" spc="-15" dirty="0">
                <a:latin typeface="Calibri"/>
                <a:cs typeface="Calibri"/>
              </a:rPr>
              <a:t> </a:t>
            </a:r>
            <a:r>
              <a:rPr sz="2800" spc="-5" dirty="0">
                <a:latin typeface="Calibri"/>
                <a:cs typeface="Calibri"/>
              </a:rPr>
              <a:t>of  </a:t>
            </a:r>
            <a:r>
              <a:rPr sz="2800" spc="-20" dirty="0">
                <a:latin typeface="Calibri"/>
                <a:cs typeface="Calibri"/>
              </a:rPr>
              <a:t>record.</a:t>
            </a:r>
            <a:endParaRPr sz="2800" dirty="0">
              <a:latin typeface="Calibri"/>
              <a:cs typeface="Calibri"/>
            </a:endParaRPr>
          </a:p>
          <a:p>
            <a:pPr>
              <a:lnSpc>
                <a:spcPct val="100000"/>
              </a:lnSpc>
              <a:spcBef>
                <a:spcPts val="55"/>
              </a:spcBef>
              <a:buFont typeface="Arial"/>
              <a:buChar char="•"/>
            </a:pPr>
            <a:endParaRPr sz="3350" dirty="0">
              <a:latin typeface="Calibri"/>
              <a:cs typeface="Calibri"/>
            </a:endParaRPr>
          </a:p>
          <a:p>
            <a:pPr marL="241300" marR="332105" indent="-229235">
              <a:lnSpc>
                <a:spcPts val="3030"/>
              </a:lnSpc>
              <a:spcBef>
                <a:spcPts val="5"/>
              </a:spcBef>
              <a:buFont typeface="Arial"/>
              <a:buChar char="•"/>
              <a:tabLst>
                <a:tab pos="241300" algn="l"/>
              </a:tabLst>
            </a:pPr>
            <a:r>
              <a:rPr lang="en-US" sz="2800" spc="-15" dirty="0" smtClean="0">
                <a:latin typeface="Calibri"/>
                <a:cs typeface="Calibri"/>
              </a:rPr>
              <a:t>DHEWD</a:t>
            </a:r>
            <a:r>
              <a:rPr sz="2800" spc="-15" dirty="0" smtClean="0">
                <a:latin typeface="Calibri"/>
                <a:cs typeface="Calibri"/>
              </a:rPr>
              <a:t> </a:t>
            </a:r>
            <a:r>
              <a:rPr sz="2800" spc="-30" dirty="0">
                <a:latin typeface="Calibri"/>
                <a:cs typeface="Calibri"/>
              </a:rPr>
              <a:t>staff </a:t>
            </a:r>
            <a:r>
              <a:rPr sz="2800" b="1" spc="-45" dirty="0">
                <a:latin typeface="Calibri"/>
                <a:cs typeface="Calibri"/>
              </a:rPr>
              <a:t>(ONLY) </a:t>
            </a:r>
            <a:r>
              <a:rPr sz="2800" spc="-15" dirty="0">
                <a:latin typeface="Calibri"/>
                <a:cs typeface="Calibri"/>
              </a:rPr>
              <a:t>must </a:t>
            </a:r>
            <a:r>
              <a:rPr sz="2800" spc="-10" dirty="0">
                <a:latin typeface="Calibri"/>
                <a:cs typeface="Calibri"/>
              </a:rPr>
              <a:t>submit  </a:t>
            </a:r>
            <a:r>
              <a:rPr sz="2800" spc="-5" dirty="0">
                <a:latin typeface="Calibri"/>
                <a:cs typeface="Calibri"/>
              </a:rPr>
              <a:t>these </a:t>
            </a:r>
            <a:r>
              <a:rPr sz="2800" spc="-20" dirty="0">
                <a:latin typeface="Calibri"/>
                <a:cs typeface="Calibri"/>
              </a:rPr>
              <a:t>forms</a:t>
            </a:r>
            <a:r>
              <a:rPr sz="2800" spc="25" dirty="0">
                <a:latin typeface="Calibri"/>
                <a:cs typeface="Calibri"/>
              </a:rPr>
              <a:t> </a:t>
            </a:r>
            <a:r>
              <a:rPr sz="2800" spc="-10" dirty="0">
                <a:latin typeface="Calibri"/>
                <a:cs typeface="Calibri"/>
              </a:rPr>
              <a:t>to:</a:t>
            </a:r>
            <a:endParaRPr sz="2800" dirty="0">
              <a:latin typeface="Calibri"/>
              <a:cs typeface="Calibri"/>
            </a:endParaRPr>
          </a:p>
          <a:p>
            <a:pPr marL="698500" lvl="1" indent="-228600">
              <a:lnSpc>
                <a:spcPct val="100000"/>
              </a:lnSpc>
              <a:spcBef>
                <a:spcPts val="180"/>
              </a:spcBef>
              <a:buClr>
                <a:srgbClr val="000000"/>
              </a:buClr>
              <a:buFont typeface="Arial"/>
              <a:buChar char="•"/>
              <a:tabLst>
                <a:tab pos="698500" algn="l"/>
              </a:tabLst>
            </a:pPr>
            <a:r>
              <a:rPr sz="2400" b="1" u="heavy" spc="-5" dirty="0" smtClean="0">
                <a:solidFill>
                  <a:srgbClr val="0562C1"/>
                </a:solidFill>
                <a:uFill>
                  <a:solidFill>
                    <a:srgbClr val="0562C1"/>
                  </a:solidFill>
                </a:uFill>
                <a:latin typeface="Calibri"/>
                <a:cs typeface="Calibri"/>
                <a:hlinkClick r:id="rId3"/>
              </a:rPr>
              <a:t>DHEWDHR@dhewd.mo.gov</a:t>
            </a:r>
            <a:endParaRPr lang="en-US" sz="2400" b="1" u="heavy" spc="-5" dirty="0" smtClean="0">
              <a:solidFill>
                <a:srgbClr val="0562C1"/>
              </a:solidFill>
              <a:uFill>
                <a:solidFill>
                  <a:srgbClr val="0562C1"/>
                </a:solidFill>
              </a:uFill>
              <a:latin typeface="Calibri"/>
              <a:cs typeface="Calibri"/>
            </a:endParaRPr>
          </a:p>
          <a:p>
            <a:pPr marL="469900" lvl="1">
              <a:lnSpc>
                <a:spcPct val="100000"/>
              </a:lnSpc>
              <a:spcBef>
                <a:spcPts val="180"/>
              </a:spcBef>
              <a:buClr>
                <a:srgbClr val="000000"/>
              </a:buClr>
              <a:tabLst>
                <a:tab pos="698500" algn="l"/>
              </a:tabLst>
            </a:pPr>
            <a:endParaRPr lang="en-US" sz="2400" b="1" u="heavy" spc="-5" dirty="0">
              <a:solidFill>
                <a:srgbClr val="0562C1"/>
              </a:solidFill>
              <a:uFill>
                <a:solidFill>
                  <a:srgbClr val="0562C1"/>
                </a:solidFill>
              </a:uFill>
              <a:latin typeface="Calibri"/>
              <a:cs typeface="Calibri"/>
            </a:endParaRPr>
          </a:p>
          <a:p>
            <a:pPr marL="469900" lvl="1">
              <a:lnSpc>
                <a:spcPct val="100000"/>
              </a:lnSpc>
              <a:spcBef>
                <a:spcPts val="180"/>
              </a:spcBef>
              <a:buClr>
                <a:srgbClr val="000000"/>
              </a:buClr>
              <a:tabLst>
                <a:tab pos="698500" algn="l"/>
              </a:tabLst>
            </a:pPr>
            <a:endParaRPr sz="2400" dirty="0">
              <a:latin typeface="Calibri"/>
              <a:cs typeface="Calibri"/>
            </a:endParaRPr>
          </a:p>
        </p:txBody>
      </p:sp>
      <p:sp>
        <p:nvSpPr>
          <p:cNvPr id="4" name="object 4"/>
          <p:cNvSpPr/>
          <p:nvPr/>
        </p:nvSpPr>
        <p:spPr>
          <a:xfrm>
            <a:off x="5486400" y="831554"/>
            <a:ext cx="3132074" cy="5314465"/>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2935223" y="2682236"/>
            <a:ext cx="2330450" cy="666115"/>
          </a:xfrm>
          <a:custGeom>
            <a:avLst/>
            <a:gdLst/>
            <a:ahLst/>
            <a:cxnLst/>
            <a:rect l="l" t="t" r="r" b="b"/>
            <a:pathLst>
              <a:path w="2330450" h="666114">
                <a:moveTo>
                  <a:pt x="2148903" y="0"/>
                </a:moveTo>
                <a:lnTo>
                  <a:pt x="2148903" y="217728"/>
                </a:lnTo>
                <a:lnTo>
                  <a:pt x="0" y="217728"/>
                </a:lnTo>
                <a:lnTo>
                  <a:pt x="0" y="448271"/>
                </a:lnTo>
                <a:lnTo>
                  <a:pt x="2148903" y="448271"/>
                </a:lnTo>
                <a:lnTo>
                  <a:pt x="2148903" y="665988"/>
                </a:lnTo>
                <a:lnTo>
                  <a:pt x="2330196" y="332994"/>
                </a:lnTo>
                <a:lnTo>
                  <a:pt x="2148903" y="0"/>
                </a:lnTo>
                <a:close/>
              </a:path>
            </a:pathLst>
          </a:custGeom>
          <a:solidFill>
            <a:srgbClr val="5B9BD4"/>
          </a:solidFill>
        </p:spPr>
        <p:txBody>
          <a:bodyPr wrap="square" lIns="0" tIns="0" rIns="0" bIns="0" rtlCol="0"/>
          <a:lstStyle/>
          <a:p>
            <a:endParaRPr dirty="0"/>
          </a:p>
        </p:txBody>
      </p:sp>
      <p:sp>
        <p:nvSpPr>
          <p:cNvPr id="6" name="object 6"/>
          <p:cNvSpPr/>
          <p:nvPr/>
        </p:nvSpPr>
        <p:spPr>
          <a:xfrm>
            <a:off x="2935223" y="2682236"/>
            <a:ext cx="2330450" cy="666115"/>
          </a:xfrm>
          <a:custGeom>
            <a:avLst/>
            <a:gdLst/>
            <a:ahLst/>
            <a:cxnLst/>
            <a:rect l="l" t="t" r="r" b="b"/>
            <a:pathLst>
              <a:path w="2330450" h="666114">
                <a:moveTo>
                  <a:pt x="0" y="217728"/>
                </a:moveTo>
                <a:lnTo>
                  <a:pt x="2148903" y="217728"/>
                </a:lnTo>
                <a:lnTo>
                  <a:pt x="2148903" y="0"/>
                </a:lnTo>
                <a:lnTo>
                  <a:pt x="2330196" y="332994"/>
                </a:lnTo>
                <a:lnTo>
                  <a:pt x="2148903" y="665988"/>
                </a:lnTo>
                <a:lnTo>
                  <a:pt x="2148903" y="448271"/>
                </a:lnTo>
                <a:lnTo>
                  <a:pt x="0" y="448271"/>
                </a:lnTo>
                <a:lnTo>
                  <a:pt x="0" y="217728"/>
                </a:lnTo>
                <a:close/>
              </a:path>
            </a:pathLst>
          </a:custGeom>
          <a:ln w="12192">
            <a:solidFill>
              <a:srgbClr val="41709C"/>
            </a:solidFill>
          </a:ln>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9778" y="949184"/>
            <a:ext cx="2992397" cy="624690"/>
          </a:xfrm>
          <a:prstGeom prst="rect">
            <a:avLst/>
          </a:prstGeom>
        </p:spPr>
        <p:txBody>
          <a:bodyPr vert="horz" wrap="square" lIns="0" tIns="9049" rIns="0" bIns="0" numCol="1" rtlCol="0" anchor="ctr" anchorCtr="0" compatLnSpc="1">
            <a:prstTxWarp prst="textNoShape">
              <a:avLst/>
            </a:prstTxWarp>
            <a:spAutoFit/>
          </a:bodyPr>
          <a:lstStyle/>
          <a:p>
            <a:pPr marL="9525" algn="ctr">
              <a:spcBef>
                <a:spcPts val="71"/>
              </a:spcBef>
            </a:pPr>
            <a:r>
              <a:rPr lang="en-US" spc="-8" dirty="0"/>
              <a:t>Thank You</a:t>
            </a:r>
            <a:endParaRPr spc="-8" dirty="0"/>
          </a:p>
        </p:txBody>
      </p:sp>
      <p:sp>
        <p:nvSpPr>
          <p:cNvPr id="3" name="object 3"/>
          <p:cNvSpPr txBox="1"/>
          <p:nvPr/>
        </p:nvSpPr>
        <p:spPr>
          <a:xfrm>
            <a:off x="342900" y="1790202"/>
            <a:ext cx="8572500" cy="3492142"/>
          </a:xfrm>
          <a:prstGeom prst="rect">
            <a:avLst/>
          </a:prstGeom>
        </p:spPr>
        <p:txBody>
          <a:bodyPr vert="horz" wrap="square" lIns="0" tIns="9049" rIns="0" bIns="0" rtlCol="0">
            <a:spAutoFit/>
          </a:bodyPr>
          <a:lstStyle/>
          <a:p>
            <a:pPr marL="1310136" marR="3810" indent="-1301088">
              <a:spcBef>
                <a:spcPts val="71"/>
              </a:spcBef>
            </a:pPr>
            <a:r>
              <a:rPr sz="2000" spc="-4" dirty="0">
                <a:latin typeface="Tw Cen MT"/>
                <a:cs typeface="Tw Cen MT"/>
              </a:rPr>
              <a:t>Danielle Smith, State </a:t>
            </a:r>
            <a:r>
              <a:rPr sz="2000" spc="-19" dirty="0">
                <a:latin typeface="Tw Cen MT"/>
                <a:cs typeface="Tw Cen MT"/>
              </a:rPr>
              <a:t>WIOA </a:t>
            </a:r>
            <a:r>
              <a:rPr sz="2000" spc="-4" dirty="0">
                <a:latin typeface="Tw Cen MT"/>
                <a:cs typeface="Tw Cen MT"/>
              </a:rPr>
              <a:t>Equal </a:t>
            </a:r>
            <a:r>
              <a:rPr sz="2000" dirty="0">
                <a:latin typeface="Tw Cen MT"/>
                <a:cs typeface="Tw Cen MT"/>
              </a:rPr>
              <a:t>Opportunity Officer</a:t>
            </a:r>
            <a:endParaRPr lang="en-US" sz="2000" dirty="0">
              <a:latin typeface="Tw Cen MT"/>
              <a:cs typeface="Tw Cen MT"/>
            </a:endParaRPr>
          </a:p>
          <a:p>
            <a:pPr marL="1310136" marR="3810" indent="-1301088">
              <a:spcBef>
                <a:spcPts val="71"/>
              </a:spcBef>
            </a:pPr>
            <a:r>
              <a:rPr lang="en-US" sz="2000" dirty="0">
                <a:latin typeface="Tw Cen MT"/>
                <a:cs typeface="Tw Cen MT"/>
              </a:rPr>
              <a:t>Email: </a:t>
            </a:r>
            <a:r>
              <a:rPr sz="2000" u="heavy" spc="-8" dirty="0">
                <a:solidFill>
                  <a:srgbClr val="0562C1"/>
                </a:solidFill>
                <a:uFill>
                  <a:solidFill>
                    <a:srgbClr val="0562C1"/>
                  </a:solidFill>
                </a:uFill>
                <a:latin typeface="Tw Cen MT"/>
                <a:cs typeface="Tw Cen MT"/>
                <a:hlinkClick r:id="rId3"/>
              </a:rPr>
              <a:t>danielle.smith@dhewd.mo.gov</a:t>
            </a:r>
            <a:endParaRPr lang="en-US" sz="2000" dirty="0">
              <a:latin typeface="Tw Cen MT"/>
              <a:cs typeface="Tw Cen MT"/>
            </a:endParaRPr>
          </a:p>
          <a:p>
            <a:pPr marL="1310136" marR="3810" indent="-1301088">
              <a:spcBef>
                <a:spcPts val="71"/>
              </a:spcBef>
            </a:pPr>
            <a:r>
              <a:rPr lang="en-US" sz="2000" dirty="0">
                <a:latin typeface="Tw Cen MT"/>
                <a:cs typeface="Tw Cen MT"/>
              </a:rPr>
              <a:t>Phone:</a:t>
            </a:r>
            <a:r>
              <a:rPr sz="2000" dirty="0">
                <a:latin typeface="Tw Cen MT"/>
                <a:cs typeface="Tw Cen MT"/>
              </a:rPr>
              <a:t>(573)751-2428</a:t>
            </a:r>
            <a:r>
              <a:rPr lang="en-US" sz="2000" dirty="0">
                <a:latin typeface="Tw Cen MT"/>
                <a:cs typeface="Tw Cen MT"/>
              </a:rPr>
              <a:t>, </a:t>
            </a:r>
            <a:r>
              <a:rPr sz="2000" i="1" spc="-4" dirty="0">
                <a:latin typeface="Tw Cen MT"/>
                <a:cs typeface="Tw Cen MT"/>
              </a:rPr>
              <a:t>Missouri </a:t>
            </a:r>
            <a:r>
              <a:rPr sz="2000" i="1" spc="-8" dirty="0">
                <a:latin typeface="Tw Cen MT"/>
                <a:cs typeface="Tw Cen MT"/>
              </a:rPr>
              <a:t>Relay </a:t>
            </a:r>
            <a:r>
              <a:rPr sz="2000" i="1" spc="23" dirty="0">
                <a:latin typeface="Tw Cen MT"/>
                <a:cs typeface="Tw Cen MT"/>
              </a:rPr>
              <a:t>at</a:t>
            </a:r>
            <a:r>
              <a:rPr sz="2000" i="1" dirty="0">
                <a:latin typeface="Tw Cen MT"/>
                <a:cs typeface="Tw Cen MT"/>
              </a:rPr>
              <a:t> 711</a:t>
            </a:r>
            <a:endParaRPr lang="en-US" sz="2000" dirty="0">
              <a:latin typeface="Tw Cen MT"/>
              <a:cs typeface="Tw Cen MT"/>
            </a:endParaRPr>
          </a:p>
          <a:p>
            <a:pPr marL="1310136" marR="3810" indent="-1301088">
              <a:spcBef>
                <a:spcPts val="71"/>
              </a:spcBef>
            </a:pPr>
            <a:endParaRPr lang="en-US" sz="2000" dirty="0">
              <a:latin typeface="Tw Cen MT"/>
              <a:cs typeface="Tw Cen MT"/>
            </a:endParaRPr>
          </a:p>
          <a:p>
            <a:pPr marL="1310136" marR="3810" indent="-1301088">
              <a:spcBef>
                <a:spcPts val="71"/>
              </a:spcBef>
            </a:pPr>
            <a:r>
              <a:rPr lang="en-US" sz="2000" dirty="0">
                <a:cs typeface="Tw Cen MT"/>
              </a:rPr>
              <a:t>Harli Rhodes, Policy Director/EO Investigator</a:t>
            </a:r>
          </a:p>
          <a:p>
            <a:pPr marL="1310136" marR="3810" indent="-1301088">
              <a:spcBef>
                <a:spcPts val="71"/>
              </a:spcBef>
            </a:pPr>
            <a:r>
              <a:rPr lang="en-US" sz="2000" dirty="0">
                <a:cs typeface="Tw Cen MT"/>
              </a:rPr>
              <a:t>Email: </a:t>
            </a:r>
            <a:r>
              <a:rPr lang="en-US" sz="2000" dirty="0">
                <a:cs typeface="Tw Cen MT"/>
                <a:hlinkClick r:id="rId4"/>
              </a:rPr>
              <a:t>Harli.Rhodes@dhewd.mo.gov</a:t>
            </a:r>
            <a:endParaRPr lang="en-US" sz="2000" dirty="0">
              <a:cs typeface="Tw Cen MT"/>
            </a:endParaRPr>
          </a:p>
          <a:p>
            <a:pPr marL="1310136" marR="3810" indent="-1301088">
              <a:spcBef>
                <a:spcPts val="71"/>
              </a:spcBef>
            </a:pPr>
            <a:r>
              <a:rPr lang="en-US" sz="2000" dirty="0">
                <a:cs typeface="Tw Cen MT"/>
              </a:rPr>
              <a:t>Phone: (</a:t>
            </a:r>
            <a:r>
              <a:rPr lang="en-US" sz="2000" dirty="0"/>
              <a:t>573)526-8242,  </a:t>
            </a:r>
            <a:r>
              <a:rPr lang="en-US" sz="2000" i="1" spc="-4" dirty="0">
                <a:cs typeface="Tw Cen MT"/>
              </a:rPr>
              <a:t>Missouri </a:t>
            </a:r>
            <a:r>
              <a:rPr lang="en-US" sz="2000" i="1" spc="-8" dirty="0">
                <a:cs typeface="Tw Cen MT"/>
              </a:rPr>
              <a:t>Relay </a:t>
            </a:r>
            <a:r>
              <a:rPr lang="en-US" sz="2000" i="1" spc="23" dirty="0">
                <a:cs typeface="Tw Cen MT"/>
              </a:rPr>
              <a:t>at</a:t>
            </a:r>
            <a:r>
              <a:rPr lang="en-US" sz="2000" i="1" dirty="0">
                <a:cs typeface="Tw Cen MT"/>
              </a:rPr>
              <a:t> 711</a:t>
            </a:r>
            <a:endParaRPr lang="en-US" sz="2000" dirty="0">
              <a:cs typeface="Tw Cen MT"/>
            </a:endParaRPr>
          </a:p>
          <a:p>
            <a:pPr marL="1310136" marR="3810" indent="-1301088">
              <a:spcBef>
                <a:spcPts val="71"/>
              </a:spcBef>
            </a:pPr>
            <a:endParaRPr lang="en-US" sz="2000" dirty="0">
              <a:latin typeface="Tw Cen MT"/>
              <a:cs typeface="Tw Cen MT"/>
            </a:endParaRPr>
          </a:p>
          <a:p>
            <a:pPr marL="1310136" marR="3810" indent="-1301088">
              <a:spcBef>
                <a:spcPts val="71"/>
              </a:spcBef>
            </a:pPr>
            <a:r>
              <a:rPr sz="2000" dirty="0">
                <a:latin typeface="Tw Cen MT"/>
                <a:cs typeface="Tw Cen MT"/>
              </a:rPr>
              <a:t>Isaac </a:t>
            </a:r>
            <a:r>
              <a:rPr sz="2000" spc="-8" dirty="0">
                <a:latin typeface="Tw Cen MT"/>
                <a:cs typeface="Tw Cen MT"/>
              </a:rPr>
              <a:t>Hagan, </a:t>
            </a:r>
            <a:r>
              <a:rPr lang="en-US" sz="2000" spc="-8" dirty="0">
                <a:latin typeface="Tw Cen MT"/>
                <a:cs typeface="Tw Cen MT"/>
              </a:rPr>
              <a:t>Senior EO </a:t>
            </a:r>
            <a:r>
              <a:rPr sz="2000" spc="-4" dirty="0">
                <a:latin typeface="Tw Cen MT"/>
                <a:cs typeface="Tw Cen MT"/>
              </a:rPr>
              <a:t>Data </a:t>
            </a:r>
            <a:r>
              <a:rPr sz="2000" dirty="0">
                <a:latin typeface="Tw Cen MT"/>
                <a:cs typeface="Tw Cen MT"/>
              </a:rPr>
              <a:t>Analyst </a:t>
            </a:r>
            <a:r>
              <a:rPr lang="en-US" sz="2000" dirty="0">
                <a:latin typeface="Tw Cen MT"/>
                <a:cs typeface="Tw Cen MT"/>
              </a:rPr>
              <a:t>Benefit Specialist </a:t>
            </a:r>
          </a:p>
          <a:p>
            <a:pPr marL="1310136" marR="3810" indent="-1301088">
              <a:spcBef>
                <a:spcPts val="71"/>
              </a:spcBef>
            </a:pPr>
            <a:r>
              <a:rPr sz="2000" spc="-4" dirty="0">
                <a:latin typeface="Tw Cen MT"/>
                <a:cs typeface="Tw Cen MT"/>
              </a:rPr>
              <a:t>E-mail</a:t>
            </a:r>
            <a:r>
              <a:rPr sz="2000" spc="-4" dirty="0">
                <a:latin typeface="Tw Cen MT"/>
                <a:cs typeface="Tw Cen MT"/>
              </a:rPr>
              <a:t>:</a:t>
            </a:r>
            <a:r>
              <a:rPr sz="2000" spc="4" dirty="0">
                <a:latin typeface="Tw Cen MT"/>
                <a:cs typeface="Tw Cen MT"/>
              </a:rPr>
              <a:t> </a:t>
            </a:r>
            <a:r>
              <a:rPr sz="2000" u="heavy" spc="-11" dirty="0">
                <a:solidFill>
                  <a:srgbClr val="0562C1"/>
                </a:solidFill>
                <a:uFill>
                  <a:solidFill>
                    <a:srgbClr val="0562C1"/>
                  </a:solidFill>
                </a:uFill>
                <a:latin typeface="Tw Cen MT"/>
                <a:cs typeface="Tw Cen MT"/>
                <a:hlinkClick r:id="rId5"/>
              </a:rPr>
              <a:t>isaac.hagan@dhewd.mo.gov</a:t>
            </a:r>
            <a:endParaRPr lang="en-US" sz="2000" dirty="0">
              <a:latin typeface="Tw Cen MT"/>
              <a:cs typeface="Tw Cen MT"/>
            </a:endParaRPr>
          </a:p>
          <a:p>
            <a:pPr marL="1310136" marR="3810" indent="-1301088">
              <a:spcBef>
                <a:spcPts val="71"/>
              </a:spcBef>
            </a:pPr>
            <a:r>
              <a:rPr lang="en-US" sz="2000" dirty="0">
                <a:latin typeface="Tw Cen MT"/>
                <a:cs typeface="Tw Cen MT"/>
              </a:rPr>
              <a:t>Phone: </a:t>
            </a:r>
            <a:r>
              <a:rPr sz="2000" dirty="0">
                <a:latin typeface="Tw Cen MT"/>
                <a:cs typeface="Tw Cen MT"/>
              </a:rPr>
              <a:t>(573)751-8626</a:t>
            </a:r>
            <a:r>
              <a:rPr lang="en-US" sz="2000" dirty="0">
                <a:latin typeface="Tw Cen MT"/>
                <a:cs typeface="Tw Cen MT"/>
              </a:rPr>
              <a:t>, </a:t>
            </a:r>
            <a:r>
              <a:rPr sz="2000" i="1" spc="-4" dirty="0">
                <a:latin typeface="Tw Cen MT"/>
                <a:cs typeface="Tw Cen MT"/>
              </a:rPr>
              <a:t>Missouri </a:t>
            </a:r>
            <a:r>
              <a:rPr sz="2000" i="1" spc="-8" dirty="0">
                <a:latin typeface="Tw Cen MT"/>
                <a:cs typeface="Tw Cen MT"/>
              </a:rPr>
              <a:t>Relay </a:t>
            </a:r>
            <a:r>
              <a:rPr sz="2000" i="1" spc="23" dirty="0">
                <a:latin typeface="Tw Cen MT"/>
                <a:cs typeface="Tw Cen MT"/>
              </a:rPr>
              <a:t>at</a:t>
            </a:r>
            <a:r>
              <a:rPr sz="2000" i="1" dirty="0">
                <a:latin typeface="Tw Cen MT"/>
                <a:cs typeface="Tw Cen MT"/>
              </a:rPr>
              <a:t> 711</a:t>
            </a:r>
            <a:endParaRPr sz="2000" dirty="0">
              <a:latin typeface="Tw Cen MT"/>
              <a:cs typeface="Tw Cen MT"/>
            </a:endParaRPr>
          </a:p>
        </p:txBody>
      </p:sp>
      <p:sp>
        <p:nvSpPr>
          <p:cNvPr id="4" name="object 4"/>
          <p:cNvSpPr txBox="1"/>
          <p:nvPr/>
        </p:nvSpPr>
        <p:spPr>
          <a:xfrm>
            <a:off x="331177" y="5715000"/>
            <a:ext cx="8229600" cy="747801"/>
          </a:xfrm>
          <a:prstGeom prst="rect">
            <a:avLst/>
          </a:prstGeom>
        </p:spPr>
        <p:txBody>
          <a:bodyPr vert="horz" wrap="square" lIns="0" tIns="9049" rIns="0" bIns="0" rtlCol="0">
            <a:spAutoFit/>
          </a:bodyPr>
          <a:lstStyle/>
          <a:p>
            <a:pPr marL="218594" marR="3810" indent="-209546" algn="ctr">
              <a:spcBef>
                <a:spcPts val="71"/>
              </a:spcBef>
            </a:pPr>
            <a:r>
              <a:rPr sz="1600" spc="-4" dirty="0" smtClean="0">
                <a:latin typeface="Calibri"/>
                <a:cs typeface="Calibri"/>
              </a:rPr>
              <a:t>Missouri</a:t>
            </a:r>
            <a:r>
              <a:rPr lang="en-US" sz="1600" spc="-4" dirty="0" smtClean="0">
                <a:latin typeface="Calibri"/>
                <a:cs typeface="Calibri"/>
              </a:rPr>
              <a:t> Department of Higher Education and </a:t>
            </a:r>
            <a:r>
              <a:rPr sz="1600" spc="-4" dirty="0" smtClean="0">
                <a:latin typeface="Calibri"/>
                <a:cs typeface="Calibri"/>
              </a:rPr>
              <a:t> </a:t>
            </a:r>
            <a:r>
              <a:rPr sz="1600" spc="-19" dirty="0">
                <a:latin typeface="Calibri"/>
                <a:cs typeface="Calibri"/>
              </a:rPr>
              <a:t>Workforce </a:t>
            </a:r>
            <a:r>
              <a:rPr sz="1600" spc="-8" dirty="0">
                <a:latin typeface="Calibri"/>
                <a:cs typeface="Calibri"/>
              </a:rPr>
              <a:t>Development </a:t>
            </a:r>
            <a:r>
              <a:rPr sz="1600" dirty="0">
                <a:latin typeface="Calibri"/>
                <a:cs typeface="Calibri"/>
              </a:rPr>
              <a:t>is </a:t>
            </a:r>
            <a:r>
              <a:rPr sz="1600" spc="-4" dirty="0">
                <a:latin typeface="Calibri"/>
                <a:cs typeface="Calibri"/>
              </a:rPr>
              <a:t>an equal opportunity </a:t>
            </a:r>
            <a:r>
              <a:rPr sz="1600" spc="-8" dirty="0">
                <a:latin typeface="Calibri"/>
                <a:cs typeface="Calibri"/>
              </a:rPr>
              <a:t>employer/program. </a:t>
            </a:r>
            <a:r>
              <a:rPr sz="1600" spc="-4" dirty="0">
                <a:latin typeface="Calibri"/>
                <a:cs typeface="Calibri"/>
              </a:rPr>
              <a:t>Auxiliary  aids and services </a:t>
            </a:r>
            <a:r>
              <a:rPr sz="1600" spc="-11" dirty="0">
                <a:latin typeface="Calibri"/>
                <a:cs typeface="Calibri"/>
              </a:rPr>
              <a:t>are </a:t>
            </a:r>
            <a:r>
              <a:rPr sz="1600" spc="-8" dirty="0">
                <a:latin typeface="Calibri"/>
                <a:cs typeface="Calibri"/>
              </a:rPr>
              <a:t>available </a:t>
            </a:r>
            <a:r>
              <a:rPr sz="1600" spc="-4" dirty="0">
                <a:latin typeface="Calibri"/>
                <a:cs typeface="Calibri"/>
              </a:rPr>
              <a:t>upon </a:t>
            </a:r>
            <a:r>
              <a:rPr sz="1600" spc="-8" dirty="0">
                <a:latin typeface="Calibri"/>
                <a:cs typeface="Calibri"/>
              </a:rPr>
              <a:t>request to </a:t>
            </a:r>
            <a:r>
              <a:rPr sz="1600" spc="-4" dirty="0">
                <a:latin typeface="Calibri"/>
                <a:cs typeface="Calibri"/>
              </a:rPr>
              <a:t>individuals with disabilities. Missouri </a:t>
            </a:r>
            <a:r>
              <a:rPr sz="1600" spc="4" dirty="0">
                <a:latin typeface="Calibri"/>
                <a:cs typeface="Calibri"/>
              </a:rPr>
              <a:t>TTY</a:t>
            </a:r>
            <a:r>
              <a:rPr sz="1600" spc="71" dirty="0">
                <a:latin typeface="Calibri"/>
                <a:cs typeface="Calibri"/>
              </a:rPr>
              <a:t> </a:t>
            </a:r>
            <a:r>
              <a:rPr sz="1600" spc="-8" dirty="0">
                <a:latin typeface="Calibri"/>
                <a:cs typeface="Calibri"/>
              </a:rPr>
              <a:t>User</a:t>
            </a:r>
            <a:r>
              <a:rPr sz="1600" spc="-8" dirty="0">
                <a:latin typeface="Calibri"/>
                <a:cs typeface="Calibri"/>
              </a:rPr>
              <a:t>:</a:t>
            </a:r>
            <a:r>
              <a:rPr lang="en-US" sz="1600" spc="-8" dirty="0">
                <a:latin typeface="Calibri"/>
                <a:cs typeface="Calibri"/>
              </a:rPr>
              <a:t> </a:t>
            </a:r>
            <a:r>
              <a:rPr sz="1600" spc="-8" dirty="0">
                <a:latin typeface="Calibri"/>
                <a:cs typeface="Calibri"/>
              </a:rPr>
              <a:t>711 </a:t>
            </a:r>
            <a:r>
              <a:rPr sz="1600" spc="-11" dirty="0">
                <a:latin typeface="Calibri"/>
                <a:cs typeface="Calibri"/>
              </a:rPr>
              <a:t>for Relay</a:t>
            </a:r>
            <a:r>
              <a:rPr sz="1600" spc="34" dirty="0">
                <a:latin typeface="Calibri"/>
                <a:cs typeface="Calibri"/>
              </a:rPr>
              <a:t> </a:t>
            </a:r>
            <a:r>
              <a:rPr sz="1600" spc="-4" dirty="0">
                <a:latin typeface="Calibri"/>
                <a:cs typeface="Calibri"/>
              </a:rPr>
              <a:t>Missouri.</a:t>
            </a:r>
            <a:endParaRPr sz="1600" dirty="0">
              <a:latin typeface="Calibri"/>
              <a:cs typeface="Calibri"/>
            </a:endParaRPr>
          </a:p>
        </p:txBody>
      </p:sp>
    </p:spTree>
    <p:extLst>
      <p:ext uri="{BB962C8B-B14F-4D97-AF65-F5344CB8AC3E}">
        <p14:creationId xmlns:p14="http://schemas.microsoft.com/office/powerpoint/2010/main" val="90410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216478"/>
            <a:ext cx="8446770" cy="530915"/>
          </a:xfrm>
        </p:spPr>
        <p:txBody>
          <a:bodyPr>
            <a:normAutofit/>
          </a:bodyPr>
          <a:lstStyle/>
          <a:p>
            <a:pPr algn="ctr"/>
            <a:r>
              <a:rPr lang="en-US" dirty="0" smtClean="0"/>
              <a:t>Missouri’s-Equal Opportunity Leadership Staff</a:t>
            </a:r>
            <a:endParaRPr lang="en-US"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680036" y="1738993"/>
            <a:ext cx="1898990" cy="2797021"/>
          </a:xfrm>
        </p:spPr>
      </p:pic>
      <p:sp>
        <p:nvSpPr>
          <p:cNvPr id="6" name="Slide Number Placeholder 5"/>
          <p:cNvSpPr>
            <a:spLocks noGrp="1"/>
          </p:cNvSpPr>
          <p:nvPr>
            <p:ph type="sldNum" sz="quarter" idx="4"/>
          </p:nvPr>
        </p:nvSpPr>
        <p:spPr/>
        <p:txBody>
          <a:bodyPr/>
          <a:lstStyle/>
          <a:p>
            <a:fld id="{4FAB73BC-B049-4115-A692-8D63A059BFB8}" type="slidenum">
              <a:rPr lang="en-US" noProof="0" smtClean="0"/>
              <a:pPr/>
              <a:t>3</a:t>
            </a:fld>
            <a:endParaRPr lang="en-US" noProof="0"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20" y="1730087"/>
            <a:ext cx="1873448" cy="2768903"/>
          </a:xfrm>
          <a:prstGeom prst="rect">
            <a:avLst/>
          </a:prstGeom>
          <a:solidFill>
            <a:schemeClr val="bg1"/>
          </a:solidFill>
        </p:spPr>
      </p:pic>
      <p:sp>
        <p:nvSpPr>
          <p:cNvPr id="9" name="TextBox 8"/>
          <p:cNvSpPr txBox="1"/>
          <p:nvPr/>
        </p:nvSpPr>
        <p:spPr>
          <a:xfrm>
            <a:off x="378562" y="4536014"/>
            <a:ext cx="2038988" cy="1384995"/>
          </a:xfrm>
          <a:prstGeom prst="rect">
            <a:avLst/>
          </a:prstGeom>
          <a:noFill/>
        </p:spPr>
        <p:txBody>
          <a:bodyPr wrap="square" rtlCol="0">
            <a:spAutoFit/>
          </a:bodyPr>
          <a:lstStyle/>
          <a:p>
            <a:pPr algn="ctr"/>
            <a:r>
              <a:rPr lang="en-US" sz="1200" dirty="0"/>
              <a:t>Danielle Smith, </a:t>
            </a:r>
          </a:p>
          <a:p>
            <a:pPr algn="ctr"/>
            <a:r>
              <a:rPr lang="en-US" sz="1200" dirty="0"/>
              <a:t>State EO Officer &amp; DEIA Director </a:t>
            </a:r>
          </a:p>
          <a:p>
            <a:pPr algn="ctr"/>
            <a:r>
              <a:rPr lang="en-US" sz="1200" dirty="0"/>
              <a:t> Department of Higher Education and Workforce Development </a:t>
            </a:r>
          </a:p>
          <a:p>
            <a:pPr algn="ctr"/>
            <a:endParaRPr lang="en-US" sz="1200" dirty="0"/>
          </a:p>
        </p:txBody>
      </p:sp>
      <p:sp>
        <p:nvSpPr>
          <p:cNvPr id="10" name="TextBox 9"/>
          <p:cNvSpPr txBox="1"/>
          <p:nvPr/>
        </p:nvSpPr>
        <p:spPr>
          <a:xfrm>
            <a:off x="2598239" y="4541457"/>
            <a:ext cx="2093988" cy="1269578"/>
          </a:xfrm>
          <a:prstGeom prst="rect">
            <a:avLst/>
          </a:prstGeom>
          <a:noFill/>
        </p:spPr>
        <p:txBody>
          <a:bodyPr wrap="square" rtlCol="0">
            <a:spAutoFit/>
          </a:bodyPr>
          <a:lstStyle/>
          <a:p>
            <a:pPr algn="ctr"/>
            <a:r>
              <a:rPr lang="en-US" sz="1200" dirty="0"/>
              <a:t>Harli Rhodes</a:t>
            </a:r>
          </a:p>
          <a:p>
            <a:pPr algn="ctr"/>
            <a:r>
              <a:rPr lang="en-US" sz="1200" dirty="0"/>
              <a:t>Director of Policy &amp; EO Investigator</a:t>
            </a:r>
          </a:p>
          <a:p>
            <a:pPr algn="ctr"/>
            <a:r>
              <a:rPr lang="en-US" sz="1200" dirty="0"/>
              <a:t> </a:t>
            </a:r>
            <a:r>
              <a:rPr lang="en-US" sz="1350" dirty="0"/>
              <a:t>Department of Higher Education and Workforce Development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229" y="1780181"/>
            <a:ext cx="1852361" cy="2707779"/>
          </a:xfrm>
          <a:prstGeom prst="rect">
            <a:avLst/>
          </a:prstGeom>
        </p:spPr>
      </p:pic>
      <p:sp>
        <p:nvSpPr>
          <p:cNvPr id="14" name="TextBox 13"/>
          <p:cNvSpPr txBox="1"/>
          <p:nvPr/>
        </p:nvSpPr>
        <p:spPr>
          <a:xfrm>
            <a:off x="4758223" y="4541457"/>
            <a:ext cx="2020812" cy="1200329"/>
          </a:xfrm>
          <a:prstGeom prst="rect">
            <a:avLst/>
          </a:prstGeom>
          <a:noFill/>
        </p:spPr>
        <p:txBody>
          <a:bodyPr wrap="square" rtlCol="0">
            <a:spAutoFit/>
          </a:bodyPr>
          <a:lstStyle/>
          <a:p>
            <a:pPr algn="ctr"/>
            <a:r>
              <a:rPr lang="en-US" sz="1200" dirty="0"/>
              <a:t>Isaac Hagan</a:t>
            </a:r>
          </a:p>
          <a:p>
            <a:pPr algn="ctr"/>
            <a:r>
              <a:rPr lang="en-US" sz="1200" dirty="0"/>
              <a:t>Senior EO Data Analyst &amp; </a:t>
            </a:r>
          </a:p>
          <a:p>
            <a:pPr algn="ctr"/>
            <a:r>
              <a:rPr lang="en-US" sz="1200" dirty="0"/>
              <a:t>Program Benefit Specialist</a:t>
            </a:r>
          </a:p>
          <a:p>
            <a:pPr algn="ctr"/>
            <a:r>
              <a:rPr lang="en-US" sz="1200" dirty="0"/>
              <a:t>Department of Higher Education and Workforce Development </a:t>
            </a:r>
            <a:endParaRPr lang="en-US" sz="1200" dirty="0"/>
          </a:p>
        </p:txBody>
      </p:sp>
      <p:pic>
        <p:nvPicPr>
          <p:cNvPr id="11"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911" y="1789429"/>
            <a:ext cx="1873919" cy="2709561"/>
          </a:xfrm>
          <a:prstGeom prst="rect">
            <a:avLst/>
          </a:prstGeom>
        </p:spPr>
      </p:pic>
      <p:sp>
        <p:nvSpPr>
          <p:cNvPr id="12" name="Rectangle 11"/>
          <p:cNvSpPr/>
          <p:nvPr/>
        </p:nvSpPr>
        <p:spPr>
          <a:xfrm>
            <a:off x="6998880" y="4581431"/>
            <a:ext cx="1885950" cy="830997"/>
          </a:xfrm>
          <a:prstGeom prst="rect">
            <a:avLst/>
          </a:prstGeom>
        </p:spPr>
        <p:txBody>
          <a:bodyPr wrap="square">
            <a:spAutoFit/>
          </a:bodyPr>
          <a:lstStyle/>
          <a:p>
            <a:pPr algn="ctr"/>
            <a:r>
              <a:rPr lang="en-US" sz="1200" dirty="0"/>
              <a:t>Sara Seaver</a:t>
            </a:r>
            <a:br>
              <a:rPr lang="en-US" sz="1200" dirty="0"/>
            </a:br>
            <a:r>
              <a:rPr lang="en-US" sz="1200" dirty="0"/>
              <a:t>Equal Opportunity Officer Missouri Dept. of Labor &amp; Industrial Relations </a:t>
            </a:r>
          </a:p>
        </p:txBody>
      </p:sp>
    </p:spTree>
    <p:extLst>
      <p:ext uri="{BB962C8B-B14F-4D97-AF65-F5344CB8AC3E}">
        <p14:creationId xmlns:p14="http://schemas.microsoft.com/office/powerpoint/2010/main" val="402216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06" y="1017050"/>
            <a:ext cx="7567866" cy="615553"/>
          </a:xfrm>
        </p:spPr>
        <p:txBody>
          <a:bodyPr/>
          <a:lstStyle/>
          <a:p>
            <a:r>
              <a:rPr lang="en-US" dirty="0" smtClean="0"/>
              <a:t>Term to Know: </a:t>
            </a:r>
            <a:r>
              <a:rPr lang="en-US" b="1" dirty="0" smtClean="0"/>
              <a:t>WIOA</a:t>
            </a:r>
            <a:endParaRPr lang="en-US" b="1" dirty="0"/>
          </a:p>
        </p:txBody>
      </p:sp>
      <p:sp>
        <p:nvSpPr>
          <p:cNvPr id="3" name="Text Placeholder 2"/>
          <p:cNvSpPr>
            <a:spLocks noGrp="1"/>
          </p:cNvSpPr>
          <p:nvPr>
            <p:ph type="body" idx="1"/>
          </p:nvPr>
        </p:nvSpPr>
        <p:spPr>
          <a:xfrm>
            <a:off x="608535" y="1803806"/>
            <a:ext cx="7903209" cy="2215991"/>
          </a:xfrm>
        </p:spPr>
        <p:txBody>
          <a:bodyPr/>
          <a:lstStyle/>
          <a:p>
            <a:pPr algn="ctr"/>
            <a:r>
              <a:rPr lang="en-US" u="none" dirty="0" smtClean="0"/>
              <a:t>Workforce Innovation and Opportunity Act 2014(WIOA) </a:t>
            </a:r>
            <a:r>
              <a:rPr lang="en-US" b="0" u="none" dirty="0"/>
              <a:t>is landmark legislation that is designed to strengthen and improve our nation's public workforce system and help get Americans, including youth and those with significant barriers to employment, into high-quality jobs and careers and help employers hire and retain skilled workers.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191000"/>
            <a:ext cx="5410200" cy="2057400"/>
          </a:xfrm>
          <a:prstGeom prst="rect">
            <a:avLst/>
          </a:prstGeom>
        </p:spPr>
      </p:pic>
    </p:spTree>
    <p:extLst>
      <p:ext uri="{BB962C8B-B14F-4D97-AF65-F5344CB8AC3E}">
        <p14:creationId xmlns:p14="http://schemas.microsoft.com/office/powerpoint/2010/main" val="3008180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1386502"/>
            <a:ext cx="4888865" cy="635000"/>
          </a:xfrm>
          <a:prstGeom prst="rect">
            <a:avLst/>
          </a:prstGeom>
        </p:spPr>
        <p:txBody>
          <a:bodyPr vert="horz" wrap="square" lIns="0" tIns="12065" rIns="0" bIns="0" rtlCol="0">
            <a:spAutoFit/>
          </a:bodyPr>
          <a:lstStyle/>
          <a:p>
            <a:pPr marL="12700">
              <a:lnSpc>
                <a:spcPct val="100000"/>
              </a:lnSpc>
              <a:spcBef>
                <a:spcPts val="95"/>
              </a:spcBef>
            </a:pPr>
            <a:r>
              <a:rPr spc="-114" dirty="0"/>
              <a:t>Term </a:t>
            </a:r>
            <a:r>
              <a:rPr spc="-30" dirty="0"/>
              <a:t>to </a:t>
            </a:r>
            <a:r>
              <a:rPr spc="-50" dirty="0"/>
              <a:t>Know:</a:t>
            </a:r>
            <a:r>
              <a:rPr spc="-150" dirty="0"/>
              <a:t> </a:t>
            </a:r>
            <a:r>
              <a:rPr b="1" spc="-45" dirty="0"/>
              <a:t>Recipient</a:t>
            </a:r>
          </a:p>
        </p:txBody>
      </p:sp>
      <p:sp>
        <p:nvSpPr>
          <p:cNvPr id="3" name="object 3"/>
          <p:cNvSpPr txBox="1"/>
          <p:nvPr/>
        </p:nvSpPr>
        <p:spPr>
          <a:xfrm>
            <a:off x="1271269" y="2511129"/>
            <a:ext cx="6599555" cy="3093720"/>
          </a:xfrm>
          <a:prstGeom prst="rect">
            <a:avLst/>
          </a:prstGeom>
        </p:spPr>
        <p:txBody>
          <a:bodyPr vert="horz" wrap="square" lIns="0" tIns="13335" rIns="0" bIns="0" rtlCol="0">
            <a:spAutoFit/>
          </a:bodyPr>
          <a:lstStyle/>
          <a:p>
            <a:pPr marL="12700" marR="5080" algn="ctr">
              <a:lnSpc>
                <a:spcPct val="119800"/>
              </a:lnSpc>
              <a:spcBef>
                <a:spcPts val="105"/>
              </a:spcBef>
            </a:pPr>
            <a:r>
              <a:rPr sz="2800" spc="-25" dirty="0">
                <a:latin typeface="Calibri"/>
                <a:cs typeface="Calibri"/>
              </a:rPr>
              <a:t>Any </a:t>
            </a:r>
            <a:r>
              <a:rPr sz="2800" spc="-10" dirty="0">
                <a:latin typeface="Calibri"/>
                <a:cs typeface="Calibri"/>
              </a:rPr>
              <a:t>entity </a:t>
            </a:r>
            <a:r>
              <a:rPr sz="2800" spc="-15" dirty="0">
                <a:latin typeface="Calibri"/>
                <a:cs typeface="Calibri"/>
              </a:rPr>
              <a:t>to </a:t>
            </a:r>
            <a:r>
              <a:rPr sz="2800" spc="-5" dirty="0">
                <a:latin typeface="Calibri"/>
                <a:cs typeface="Calibri"/>
              </a:rPr>
              <a:t>which </a:t>
            </a:r>
            <a:r>
              <a:rPr sz="2800" spc="-10" dirty="0">
                <a:latin typeface="Calibri"/>
                <a:cs typeface="Calibri"/>
              </a:rPr>
              <a:t>financial </a:t>
            </a:r>
            <a:r>
              <a:rPr sz="2800" spc="-15" dirty="0">
                <a:latin typeface="Calibri"/>
                <a:cs typeface="Calibri"/>
              </a:rPr>
              <a:t>assistance </a:t>
            </a:r>
            <a:r>
              <a:rPr sz="2800" spc="-5" dirty="0">
                <a:latin typeface="Calibri"/>
                <a:cs typeface="Calibri"/>
              </a:rPr>
              <a:t>under  </a:t>
            </a:r>
            <a:r>
              <a:rPr sz="2800" spc="-15" dirty="0">
                <a:latin typeface="Calibri"/>
                <a:cs typeface="Calibri"/>
              </a:rPr>
              <a:t>WIOA </a:t>
            </a:r>
            <a:r>
              <a:rPr sz="2800" spc="-10" dirty="0">
                <a:latin typeface="Calibri"/>
                <a:cs typeface="Calibri"/>
              </a:rPr>
              <a:t>Title </a:t>
            </a:r>
            <a:r>
              <a:rPr sz="2800" spc="-5" dirty="0">
                <a:latin typeface="Calibri"/>
                <a:cs typeface="Calibri"/>
              </a:rPr>
              <a:t>I </a:t>
            </a:r>
            <a:r>
              <a:rPr sz="2800" spc="-10" dirty="0">
                <a:latin typeface="Calibri"/>
                <a:cs typeface="Calibri"/>
              </a:rPr>
              <a:t>is </a:t>
            </a:r>
            <a:r>
              <a:rPr sz="2800" spc="-15" dirty="0">
                <a:latin typeface="Calibri"/>
                <a:cs typeface="Calibri"/>
              </a:rPr>
              <a:t>extended, </a:t>
            </a:r>
            <a:r>
              <a:rPr sz="2800" spc="-5" dirty="0">
                <a:latin typeface="Calibri"/>
                <a:cs typeface="Calibri"/>
              </a:rPr>
              <a:t>either </a:t>
            </a:r>
            <a:r>
              <a:rPr sz="2800" spc="-15" dirty="0">
                <a:latin typeface="Calibri"/>
                <a:cs typeface="Calibri"/>
              </a:rPr>
              <a:t>directly </a:t>
            </a:r>
            <a:r>
              <a:rPr sz="2800" spc="-20" dirty="0">
                <a:latin typeface="Calibri"/>
                <a:cs typeface="Calibri"/>
              </a:rPr>
              <a:t>from  </a:t>
            </a:r>
            <a:r>
              <a:rPr sz="2800" spc="-5" dirty="0">
                <a:latin typeface="Calibri"/>
                <a:cs typeface="Calibri"/>
              </a:rPr>
              <a:t>the USDOL or </a:t>
            </a:r>
            <a:r>
              <a:rPr sz="2800" spc="-15" dirty="0">
                <a:latin typeface="Calibri"/>
                <a:cs typeface="Calibri"/>
              </a:rPr>
              <a:t>through </a:t>
            </a:r>
            <a:r>
              <a:rPr sz="2800" spc="-5" dirty="0">
                <a:latin typeface="Calibri"/>
                <a:cs typeface="Calibri"/>
              </a:rPr>
              <a:t>the </a:t>
            </a:r>
            <a:r>
              <a:rPr sz="2800" spc="-10" dirty="0">
                <a:latin typeface="Calibri"/>
                <a:cs typeface="Calibri"/>
              </a:rPr>
              <a:t>Governor </a:t>
            </a:r>
            <a:r>
              <a:rPr sz="2800" spc="-5" dirty="0">
                <a:latin typeface="Calibri"/>
                <a:cs typeface="Calibri"/>
              </a:rPr>
              <a:t>or  </a:t>
            </a:r>
            <a:r>
              <a:rPr sz="2800" spc="-10" dirty="0">
                <a:latin typeface="Calibri"/>
                <a:cs typeface="Calibri"/>
              </a:rPr>
              <a:t>another </a:t>
            </a:r>
            <a:r>
              <a:rPr sz="2800" spc="-15" dirty="0">
                <a:latin typeface="Calibri"/>
                <a:cs typeface="Calibri"/>
              </a:rPr>
              <a:t>recipient; </a:t>
            </a:r>
            <a:r>
              <a:rPr sz="2800" spc="-20" dirty="0">
                <a:latin typeface="Calibri"/>
                <a:cs typeface="Calibri"/>
              </a:rPr>
              <a:t>excluding </a:t>
            </a:r>
            <a:r>
              <a:rPr sz="2800" spc="-10" dirty="0">
                <a:latin typeface="Calibri"/>
                <a:cs typeface="Calibri"/>
              </a:rPr>
              <a:t>the </a:t>
            </a:r>
            <a:r>
              <a:rPr sz="2800" spc="-15" dirty="0">
                <a:latin typeface="Calibri"/>
                <a:cs typeface="Calibri"/>
              </a:rPr>
              <a:t>ultimate  </a:t>
            </a:r>
            <a:r>
              <a:rPr sz="2800" spc="-10" dirty="0">
                <a:latin typeface="Calibri"/>
                <a:cs typeface="Calibri"/>
              </a:rPr>
              <a:t>beneficiaries </a:t>
            </a:r>
            <a:r>
              <a:rPr sz="2800" spc="-5" dirty="0">
                <a:latin typeface="Calibri"/>
                <a:cs typeface="Calibri"/>
              </a:rPr>
              <a:t>of </a:t>
            </a:r>
            <a:r>
              <a:rPr sz="2800" spc="-10" dirty="0">
                <a:latin typeface="Calibri"/>
                <a:cs typeface="Calibri"/>
              </a:rPr>
              <a:t>the </a:t>
            </a:r>
            <a:r>
              <a:rPr sz="2800" spc="-15" dirty="0">
                <a:latin typeface="Calibri"/>
                <a:cs typeface="Calibri"/>
              </a:rPr>
              <a:t>WIOA </a:t>
            </a:r>
            <a:r>
              <a:rPr sz="2800" spc="-10" dirty="0">
                <a:latin typeface="Calibri"/>
                <a:cs typeface="Calibri"/>
              </a:rPr>
              <a:t>Title </a:t>
            </a:r>
            <a:r>
              <a:rPr sz="2800" spc="-5" dirty="0">
                <a:latin typeface="Calibri"/>
                <a:cs typeface="Calibri"/>
              </a:rPr>
              <a:t>I </a:t>
            </a:r>
            <a:r>
              <a:rPr sz="2800" spc="-10" dirty="0">
                <a:latin typeface="Calibri"/>
                <a:cs typeface="Calibri"/>
              </a:rPr>
              <a:t>funded  </a:t>
            </a:r>
            <a:r>
              <a:rPr sz="2800" spc="-20" dirty="0">
                <a:latin typeface="Calibri"/>
                <a:cs typeface="Calibri"/>
              </a:rPr>
              <a:t>programs </a:t>
            </a:r>
            <a:r>
              <a:rPr sz="2800" spc="-5" dirty="0">
                <a:latin typeface="Calibri"/>
                <a:cs typeface="Calibri"/>
              </a:rPr>
              <a:t>or</a:t>
            </a:r>
            <a:r>
              <a:rPr sz="2800" spc="35" dirty="0">
                <a:latin typeface="Calibri"/>
                <a:cs typeface="Calibri"/>
              </a:rPr>
              <a:t> </a:t>
            </a:r>
            <a:r>
              <a:rPr sz="2800" spc="-10" dirty="0">
                <a:latin typeface="Calibri"/>
                <a:cs typeface="Calibri"/>
              </a:rPr>
              <a:t>activities.</a:t>
            </a:r>
            <a:endParaRPr sz="2800" dirty="0">
              <a:latin typeface="Calibri"/>
              <a:cs typeface="Calibri"/>
            </a:endParaRPr>
          </a:p>
        </p:txBody>
      </p:sp>
      <p:sp>
        <p:nvSpPr>
          <p:cNvPr id="4" name="object 4"/>
          <p:cNvSpPr/>
          <p:nvPr/>
        </p:nvSpPr>
        <p:spPr>
          <a:xfrm>
            <a:off x="6042728" y="673798"/>
            <a:ext cx="2074026" cy="158915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44016"/>
            <a:ext cx="5255895" cy="635000"/>
          </a:xfrm>
          <a:prstGeom prst="rect">
            <a:avLst/>
          </a:prstGeom>
        </p:spPr>
        <p:txBody>
          <a:bodyPr vert="horz" wrap="square" lIns="0" tIns="12065" rIns="0" bIns="0" rtlCol="0">
            <a:spAutoFit/>
          </a:bodyPr>
          <a:lstStyle/>
          <a:p>
            <a:pPr marL="12700">
              <a:lnSpc>
                <a:spcPct val="100000"/>
              </a:lnSpc>
              <a:spcBef>
                <a:spcPts val="95"/>
              </a:spcBef>
            </a:pPr>
            <a:r>
              <a:rPr sz="4000" b="0" spc="-114" dirty="0">
                <a:latin typeface="Calibri Light"/>
                <a:cs typeface="Calibri Light"/>
              </a:rPr>
              <a:t>Term </a:t>
            </a:r>
            <a:r>
              <a:rPr sz="4000" b="0" spc="-30" dirty="0">
                <a:latin typeface="Calibri Light"/>
                <a:cs typeface="Calibri Light"/>
              </a:rPr>
              <a:t>to </a:t>
            </a:r>
            <a:r>
              <a:rPr sz="4000" b="0" spc="-50" dirty="0">
                <a:latin typeface="Calibri Light"/>
                <a:cs typeface="Calibri Light"/>
              </a:rPr>
              <a:t>Know:</a:t>
            </a:r>
            <a:r>
              <a:rPr sz="4000" b="0" spc="-170" dirty="0">
                <a:latin typeface="Calibri Light"/>
                <a:cs typeface="Calibri Light"/>
              </a:rPr>
              <a:t> </a:t>
            </a:r>
            <a:r>
              <a:rPr sz="4000" b="0" spc="-30" dirty="0">
                <a:latin typeface="Calibri Light"/>
                <a:cs typeface="Calibri Light"/>
              </a:rPr>
              <a:t>Beneficiary</a:t>
            </a:r>
            <a:endParaRPr sz="4000" dirty="0">
              <a:latin typeface="Calibri Light"/>
              <a:cs typeface="Calibri Light"/>
            </a:endParaRPr>
          </a:p>
        </p:txBody>
      </p:sp>
      <p:sp>
        <p:nvSpPr>
          <p:cNvPr id="3" name="object 3"/>
          <p:cNvSpPr txBox="1"/>
          <p:nvPr/>
        </p:nvSpPr>
        <p:spPr>
          <a:xfrm>
            <a:off x="694436" y="1939544"/>
            <a:ext cx="7748905" cy="1391920"/>
          </a:xfrm>
          <a:prstGeom prst="rect">
            <a:avLst/>
          </a:prstGeom>
        </p:spPr>
        <p:txBody>
          <a:bodyPr vert="horz" wrap="square" lIns="0" tIns="67945" rIns="0" bIns="0" rtlCol="0">
            <a:spAutoFit/>
          </a:bodyPr>
          <a:lstStyle/>
          <a:p>
            <a:pPr marL="12065" marR="5080" algn="ctr">
              <a:lnSpc>
                <a:spcPts val="3460"/>
              </a:lnSpc>
              <a:spcBef>
                <a:spcPts val="535"/>
              </a:spcBef>
            </a:pPr>
            <a:r>
              <a:rPr sz="3200" b="1" spc="-5" dirty="0">
                <a:latin typeface="Calibri"/>
                <a:cs typeface="Calibri"/>
              </a:rPr>
              <a:t>Beneficiary </a:t>
            </a:r>
            <a:r>
              <a:rPr sz="3200" dirty="0">
                <a:latin typeface="Calibri"/>
                <a:cs typeface="Calibri"/>
              </a:rPr>
              <a:t>means </a:t>
            </a:r>
            <a:r>
              <a:rPr sz="3200" spc="-5" dirty="0">
                <a:latin typeface="Calibri"/>
                <a:cs typeface="Calibri"/>
              </a:rPr>
              <a:t>the individual </a:t>
            </a:r>
            <a:r>
              <a:rPr sz="3200" dirty="0">
                <a:latin typeface="Calibri"/>
                <a:cs typeface="Calibri"/>
              </a:rPr>
              <a:t>or </a:t>
            </a:r>
            <a:r>
              <a:rPr sz="3200" spc="-5" dirty="0">
                <a:latin typeface="Calibri"/>
                <a:cs typeface="Calibri"/>
              </a:rPr>
              <a:t>individuals  </a:t>
            </a:r>
            <a:r>
              <a:rPr sz="3200" spc="-10" dirty="0">
                <a:latin typeface="Calibri"/>
                <a:cs typeface="Calibri"/>
              </a:rPr>
              <a:t>intended by Congress </a:t>
            </a:r>
            <a:r>
              <a:rPr sz="3200" spc="-25" dirty="0">
                <a:latin typeface="Calibri"/>
                <a:cs typeface="Calibri"/>
              </a:rPr>
              <a:t>to </a:t>
            </a:r>
            <a:r>
              <a:rPr sz="3200" spc="-10" dirty="0">
                <a:latin typeface="Calibri"/>
                <a:cs typeface="Calibri"/>
              </a:rPr>
              <a:t>receive </a:t>
            </a:r>
            <a:r>
              <a:rPr sz="3200" spc="-5" dirty="0">
                <a:latin typeface="Calibri"/>
                <a:cs typeface="Calibri"/>
              </a:rPr>
              <a:t>aid, </a:t>
            </a:r>
            <a:r>
              <a:rPr sz="3200" spc="-10" dirty="0">
                <a:latin typeface="Calibri"/>
                <a:cs typeface="Calibri"/>
              </a:rPr>
              <a:t>benefits,  </a:t>
            </a:r>
            <a:r>
              <a:rPr sz="3200" dirty="0">
                <a:latin typeface="Calibri"/>
                <a:cs typeface="Calibri"/>
              </a:rPr>
              <a:t>services, or </a:t>
            </a:r>
            <a:r>
              <a:rPr sz="3200" spc="-15" dirty="0">
                <a:latin typeface="Calibri"/>
                <a:cs typeface="Calibri"/>
              </a:rPr>
              <a:t>training from </a:t>
            </a:r>
            <a:r>
              <a:rPr sz="3200" dirty="0">
                <a:latin typeface="Calibri"/>
                <a:cs typeface="Calibri"/>
              </a:rPr>
              <a:t>a</a:t>
            </a:r>
            <a:r>
              <a:rPr sz="3200" spc="20" dirty="0">
                <a:latin typeface="Calibri"/>
                <a:cs typeface="Calibri"/>
              </a:rPr>
              <a:t> </a:t>
            </a:r>
            <a:r>
              <a:rPr sz="3200" spc="-10" dirty="0">
                <a:latin typeface="Calibri"/>
                <a:cs typeface="Calibri"/>
              </a:rPr>
              <a:t>recipient.</a:t>
            </a:r>
            <a:endParaRPr sz="3200" dirty="0">
              <a:latin typeface="Calibri"/>
              <a:cs typeface="Calibri"/>
            </a:endParaRPr>
          </a:p>
        </p:txBody>
      </p:sp>
      <p:sp>
        <p:nvSpPr>
          <p:cNvPr id="4" name="object 4"/>
          <p:cNvSpPr/>
          <p:nvPr/>
        </p:nvSpPr>
        <p:spPr>
          <a:xfrm>
            <a:off x="2895600" y="3657600"/>
            <a:ext cx="3982211" cy="2595371"/>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9D3D-53B9-4B58-B3FF-095DEC64623D}"/>
              </a:ext>
            </a:extLst>
          </p:cNvPr>
          <p:cNvSpPr>
            <a:spLocks noGrp="1"/>
          </p:cNvSpPr>
          <p:nvPr>
            <p:ph type="title"/>
          </p:nvPr>
        </p:nvSpPr>
        <p:spPr>
          <a:xfrm>
            <a:off x="329183" y="859536"/>
            <a:ext cx="8576557" cy="1243584"/>
          </a:xfrm>
        </p:spPr>
        <p:txBody>
          <a:bodyPr vert="horz" lIns="91440" tIns="45720" rIns="91440" bIns="45720" rtlCol="0" anchor="ctr">
            <a:normAutofit/>
          </a:bodyPr>
          <a:lstStyle/>
          <a:p>
            <a:pPr algn="ctr"/>
            <a:r>
              <a:rPr lang="en-US" dirty="0" smtClean="0"/>
              <a:t>WIOA Section 188 </a:t>
            </a:r>
            <a:br>
              <a:rPr lang="en-US" dirty="0" smtClean="0"/>
            </a:br>
            <a:r>
              <a:rPr lang="en-US" dirty="0" smtClean="0"/>
              <a:t>Nondiscrimination &amp; Equal Opportunity </a:t>
            </a:r>
            <a:endParaRPr lang="en-US" dirty="0"/>
          </a:p>
        </p:txBody>
      </p:sp>
      <p:sp>
        <p:nvSpPr>
          <p:cNvPr id="4" name="Text Placeholder 3">
            <a:extLst>
              <a:ext uri="{FF2B5EF4-FFF2-40B4-BE49-F238E27FC236}">
                <a16:creationId xmlns:a16="http://schemas.microsoft.com/office/drawing/2014/main" id="{5CA4104E-885B-4122-8B73-71633C427A69}"/>
              </a:ext>
            </a:extLst>
          </p:cNvPr>
          <p:cNvSpPr>
            <a:spLocks noGrp="1"/>
          </p:cNvSpPr>
          <p:nvPr>
            <p:ph type="body" sz="half" idx="2"/>
          </p:nvPr>
        </p:nvSpPr>
        <p:spPr>
          <a:xfrm>
            <a:off x="457200" y="2286000"/>
            <a:ext cx="4668682" cy="3840480"/>
          </a:xfrm>
        </p:spPr>
        <p:txBody>
          <a:bodyPr vert="horz" lIns="91440" tIns="45720" rIns="91440" bIns="45720" rtlCol="0">
            <a:normAutofit/>
          </a:bodyPr>
          <a:lstStyle/>
          <a:p>
            <a:pPr marL="347472" indent="-347472">
              <a:buFont typeface="Arial" panose="020B0604020202020204" pitchFamily="34" charset="0"/>
              <a:buChar char="•"/>
              <a:defRPr/>
            </a:pPr>
            <a:r>
              <a:rPr lang="en-US" sz="2000" b="0" u="none" dirty="0" smtClean="0"/>
              <a:t>Because </a:t>
            </a:r>
            <a:r>
              <a:rPr lang="en-US" sz="2000" b="0" u="none" dirty="0"/>
              <a:t>we are a USDOL grant recipient, the Governor has agreed that </a:t>
            </a:r>
            <a:r>
              <a:rPr lang="en-US" sz="2000" b="0" u="none" dirty="0" smtClean="0"/>
              <a:t>DHEWD and partners </a:t>
            </a:r>
            <a:r>
              <a:rPr lang="en-US" sz="2000" b="0" u="none" dirty="0"/>
              <a:t>will take specific steps to ensure nondiscrimination in the delivery of </a:t>
            </a:r>
            <a:r>
              <a:rPr lang="en-US" sz="2000" b="0" u="none" dirty="0" smtClean="0"/>
              <a:t>programs, services and activities operated throughout the Missouri workforce system.</a:t>
            </a:r>
          </a:p>
          <a:p>
            <a:pPr>
              <a:defRPr/>
            </a:pPr>
            <a:endParaRPr lang="en-US" sz="2000" b="0" u="none" dirty="0" smtClean="0"/>
          </a:p>
          <a:p>
            <a:pPr marL="347472" indent="-347472">
              <a:buFont typeface="Arial" panose="020B0604020202020204" pitchFamily="34" charset="0"/>
              <a:buChar char="•"/>
              <a:defRPr/>
            </a:pPr>
            <a:r>
              <a:rPr lang="en-US" sz="2000" b="0" u="none" dirty="0" smtClean="0"/>
              <a:t>Federal </a:t>
            </a:r>
            <a:r>
              <a:rPr lang="en-US" sz="2000" b="0" u="none" dirty="0"/>
              <a:t>and state laws prohibit discrimination in both service delivery and employment.</a:t>
            </a:r>
          </a:p>
          <a:p>
            <a:pPr>
              <a:defRPr/>
            </a:pPr>
            <a:endParaRPr lang="en-US" sz="2000" b="0" u="none" dirty="0"/>
          </a:p>
        </p:txBody>
      </p:sp>
      <p:sp>
        <p:nvSpPr>
          <p:cNvPr id="29" name="Rectangle 4">
            <a:extLst>
              <a:ext uri="{FF2B5EF4-FFF2-40B4-BE49-F238E27FC236}">
                <a16:creationId xmlns:a16="http://schemas.microsoft.com/office/drawing/2014/main" id="{5D4E6A97-64F8-449E-A63D-B70CFC4D027D}"/>
              </a:ext>
            </a:extLst>
          </p:cNvPr>
          <p:cNvSpPr>
            <a:spLocks noChangeArrowheads="1"/>
          </p:cNvSpPr>
          <p:nvPr/>
        </p:nvSpPr>
        <p:spPr bwMode="auto">
          <a:xfrm>
            <a:off x="4997866" y="5562600"/>
            <a:ext cx="3581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600"/>
              </a:spcAft>
            </a:pPr>
            <a:r>
              <a:rPr lang="en-US" altLang="en-US" sz="2000" dirty="0" smtClean="0">
                <a:latin typeface="Verdana" panose="020B0604030504040204" pitchFamily="34" charset="0"/>
                <a:ea typeface="Verdana" panose="020B0604030504040204" pitchFamily="34" charset="0"/>
              </a:rPr>
              <a:t>Missouri </a:t>
            </a:r>
            <a:r>
              <a:rPr lang="en-US" altLang="en-US" sz="2000" dirty="0">
                <a:latin typeface="Verdana" panose="020B0604030504040204" pitchFamily="34" charset="0"/>
                <a:ea typeface="Verdana" panose="020B0604030504040204" pitchFamily="34" charset="0"/>
              </a:rPr>
              <a:t>Governor</a:t>
            </a:r>
          </a:p>
          <a:p>
            <a:pPr algn="ctr">
              <a:spcAft>
                <a:spcPts val="600"/>
              </a:spcAft>
            </a:pPr>
            <a:r>
              <a:rPr lang="en-US" altLang="en-US" sz="2000" dirty="0" smtClean="0">
                <a:latin typeface="Verdana" panose="020B0604030504040204" pitchFamily="34" charset="0"/>
                <a:ea typeface="Verdana" panose="020B0604030504040204" pitchFamily="34" charset="0"/>
              </a:rPr>
              <a:t>Mike Parson</a:t>
            </a:r>
            <a:endParaRPr lang="en-US" altLang="en-US" sz="2000" dirty="0">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731" y="2374235"/>
            <a:ext cx="2286000" cy="2807365"/>
          </a:xfrm>
          <a:prstGeom prst="rect">
            <a:avLst/>
          </a:prstGeom>
        </p:spPr>
      </p:pic>
    </p:spTree>
    <p:extLst>
      <p:ext uri="{BB962C8B-B14F-4D97-AF65-F5344CB8AC3E}">
        <p14:creationId xmlns:p14="http://schemas.microsoft.com/office/powerpoint/2010/main" val="2004201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635" y="1113761"/>
            <a:ext cx="7298690" cy="635000"/>
          </a:xfrm>
          <a:prstGeom prst="rect">
            <a:avLst/>
          </a:prstGeom>
        </p:spPr>
        <p:txBody>
          <a:bodyPr vert="horz" wrap="square" lIns="0" tIns="12065" rIns="0" bIns="0" rtlCol="0">
            <a:spAutoFit/>
          </a:bodyPr>
          <a:lstStyle/>
          <a:p>
            <a:pPr marL="12700">
              <a:lnSpc>
                <a:spcPct val="100000"/>
              </a:lnSpc>
              <a:spcBef>
                <a:spcPts val="95"/>
              </a:spcBef>
            </a:pPr>
            <a:r>
              <a:rPr spc="-15" dirty="0"/>
              <a:t>WIOA </a:t>
            </a:r>
            <a:r>
              <a:rPr spc="-35" dirty="0"/>
              <a:t>EO </a:t>
            </a:r>
            <a:r>
              <a:rPr spc="-15" dirty="0"/>
              <a:t>Orientation</a:t>
            </a:r>
            <a:r>
              <a:rPr spc="-35" dirty="0"/>
              <a:t> </a:t>
            </a:r>
            <a:endParaRPr spc="-20" dirty="0"/>
          </a:p>
        </p:txBody>
      </p:sp>
      <p:sp>
        <p:nvSpPr>
          <p:cNvPr id="3" name="object 3"/>
          <p:cNvSpPr txBox="1"/>
          <p:nvPr/>
        </p:nvSpPr>
        <p:spPr>
          <a:xfrm>
            <a:off x="440635" y="2015357"/>
            <a:ext cx="8534400" cy="2522485"/>
          </a:xfrm>
          <a:prstGeom prst="rect">
            <a:avLst/>
          </a:prstGeom>
        </p:spPr>
        <p:txBody>
          <a:bodyPr vert="horz" wrap="square" lIns="0" tIns="97790" rIns="0" bIns="0" rtlCol="0">
            <a:spAutoFit/>
          </a:bodyPr>
          <a:lstStyle/>
          <a:p>
            <a:pPr marL="12700">
              <a:lnSpc>
                <a:spcPct val="100000"/>
              </a:lnSpc>
              <a:spcBef>
                <a:spcPts val="770"/>
              </a:spcBef>
            </a:pPr>
            <a:r>
              <a:rPr lang="en-US" sz="2800" spc="-10" dirty="0" smtClean="0">
                <a:latin typeface="Calibri"/>
                <a:cs typeface="Calibri"/>
              </a:rPr>
              <a:t>Requirements i</a:t>
            </a:r>
            <a:r>
              <a:rPr sz="2800" spc="-10" dirty="0" smtClean="0">
                <a:latin typeface="Calibri"/>
                <a:cs typeface="Calibri"/>
              </a:rPr>
              <a:t>nclude </a:t>
            </a:r>
            <a:r>
              <a:rPr sz="2800" spc="-15" dirty="0">
                <a:latin typeface="Calibri"/>
                <a:cs typeface="Calibri"/>
              </a:rPr>
              <a:t>reviewing </a:t>
            </a:r>
            <a:r>
              <a:rPr sz="2800" spc="-10" dirty="0">
                <a:latin typeface="Calibri"/>
                <a:cs typeface="Calibri"/>
              </a:rPr>
              <a:t>the </a:t>
            </a:r>
            <a:r>
              <a:rPr sz="2800" spc="-15" dirty="0" smtClean="0">
                <a:latin typeface="Calibri"/>
                <a:cs typeface="Calibri"/>
              </a:rPr>
              <a:t>WIOA</a:t>
            </a:r>
            <a:r>
              <a:rPr lang="en-US" sz="2800" spc="-15" dirty="0" smtClean="0">
                <a:latin typeface="Calibri"/>
                <a:cs typeface="Calibri"/>
              </a:rPr>
              <a:t>‘s</a:t>
            </a:r>
            <a:r>
              <a:rPr sz="2800" spc="-15" dirty="0" smtClean="0">
                <a:latin typeface="Calibri"/>
                <a:cs typeface="Calibri"/>
              </a:rPr>
              <a:t> </a:t>
            </a:r>
            <a:r>
              <a:rPr sz="2800" spc="-10" dirty="0">
                <a:latin typeface="Calibri"/>
                <a:cs typeface="Calibri"/>
              </a:rPr>
              <a:t>Complaint </a:t>
            </a:r>
            <a:r>
              <a:rPr sz="2800" spc="-15" dirty="0">
                <a:latin typeface="Calibri"/>
                <a:cs typeface="Calibri"/>
              </a:rPr>
              <a:t>Process</a:t>
            </a:r>
            <a:r>
              <a:rPr sz="2800" spc="170" dirty="0">
                <a:latin typeface="Calibri"/>
                <a:cs typeface="Calibri"/>
              </a:rPr>
              <a:t> </a:t>
            </a:r>
            <a:r>
              <a:rPr sz="2800" spc="-20" dirty="0">
                <a:latin typeface="Calibri"/>
                <a:cs typeface="Calibri"/>
              </a:rPr>
              <a:t>for:</a:t>
            </a:r>
            <a:endParaRPr sz="2800" dirty="0">
              <a:latin typeface="Calibri"/>
              <a:cs typeface="Calibri"/>
            </a:endParaRPr>
          </a:p>
          <a:p>
            <a:pPr marL="241300" indent="-228600">
              <a:lnSpc>
                <a:spcPct val="100000"/>
              </a:lnSpc>
              <a:spcBef>
                <a:spcPts val="675"/>
              </a:spcBef>
              <a:buFont typeface="Arial"/>
              <a:buChar char="•"/>
              <a:tabLst>
                <a:tab pos="241300" algn="l"/>
              </a:tabLst>
            </a:pPr>
            <a:r>
              <a:rPr sz="2800" spc="-5" dirty="0">
                <a:latin typeface="Calibri"/>
                <a:cs typeface="Calibri"/>
              </a:rPr>
              <a:t>All</a:t>
            </a:r>
            <a:r>
              <a:rPr sz="2800" dirty="0">
                <a:latin typeface="Calibri"/>
                <a:cs typeface="Calibri"/>
              </a:rPr>
              <a:t> </a:t>
            </a:r>
            <a:r>
              <a:rPr sz="2800" spc="-50" dirty="0">
                <a:latin typeface="Calibri"/>
                <a:cs typeface="Calibri"/>
              </a:rPr>
              <a:t>staff,</a:t>
            </a:r>
            <a:endParaRPr sz="2800" dirty="0">
              <a:latin typeface="Calibri"/>
              <a:cs typeface="Calibri"/>
            </a:endParaRPr>
          </a:p>
          <a:p>
            <a:pPr marL="241300" indent="-228600">
              <a:lnSpc>
                <a:spcPct val="100000"/>
              </a:lnSpc>
              <a:spcBef>
                <a:spcPts val="660"/>
              </a:spcBef>
              <a:buFont typeface="Arial"/>
              <a:buChar char="•"/>
              <a:tabLst>
                <a:tab pos="241300" algn="l"/>
              </a:tabLst>
            </a:pPr>
            <a:r>
              <a:rPr sz="2800" spc="-20" dirty="0">
                <a:latin typeface="Calibri"/>
                <a:cs typeface="Calibri"/>
              </a:rPr>
              <a:t>Customers</a:t>
            </a:r>
            <a:r>
              <a:rPr sz="2800" spc="-20" dirty="0" smtClean="0">
                <a:latin typeface="Calibri"/>
                <a:cs typeface="Calibri"/>
              </a:rPr>
              <a:t>,</a:t>
            </a:r>
            <a:r>
              <a:rPr lang="en-US" sz="2800" spc="-20" dirty="0" smtClean="0">
                <a:latin typeface="Calibri"/>
                <a:cs typeface="Calibri"/>
              </a:rPr>
              <a:t> and the</a:t>
            </a:r>
            <a:endParaRPr sz="2800" dirty="0">
              <a:latin typeface="Calibri"/>
              <a:cs typeface="Calibri"/>
            </a:endParaRPr>
          </a:p>
          <a:p>
            <a:pPr marL="241300" indent="-228600">
              <a:lnSpc>
                <a:spcPct val="100000"/>
              </a:lnSpc>
              <a:spcBef>
                <a:spcPts val="660"/>
              </a:spcBef>
              <a:buFont typeface="Arial"/>
              <a:buChar char="•"/>
              <a:tabLst>
                <a:tab pos="241300" algn="l"/>
              </a:tabLst>
            </a:pPr>
            <a:r>
              <a:rPr sz="2800" spc="-15" dirty="0" smtClean="0">
                <a:latin typeface="Calibri"/>
                <a:cs typeface="Calibri"/>
              </a:rPr>
              <a:t>General</a:t>
            </a:r>
            <a:r>
              <a:rPr sz="2800" spc="25" dirty="0" smtClean="0">
                <a:latin typeface="Calibri"/>
                <a:cs typeface="Calibri"/>
              </a:rPr>
              <a:t> </a:t>
            </a:r>
            <a:r>
              <a:rPr sz="2800" spc="-10" dirty="0">
                <a:latin typeface="Calibri"/>
                <a:cs typeface="Calibri"/>
              </a:rPr>
              <a:t>Public</a:t>
            </a:r>
            <a:endParaRPr sz="2800" dirty="0">
              <a:latin typeface="Calibri"/>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442467"/>
            <a:ext cx="3409122" cy="2190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983" y="990600"/>
            <a:ext cx="7366762" cy="696595"/>
          </a:xfrm>
          <a:prstGeom prst="rect">
            <a:avLst/>
          </a:prstGeom>
        </p:spPr>
        <p:txBody>
          <a:bodyPr vert="horz" wrap="square" lIns="0" tIns="13335" rIns="0" bIns="0" rtlCol="0">
            <a:spAutoFit/>
          </a:bodyPr>
          <a:lstStyle/>
          <a:p>
            <a:pPr marL="12700" algn="l">
              <a:lnSpc>
                <a:spcPct val="100000"/>
              </a:lnSpc>
              <a:spcBef>
                <a:spcPts val="105"/>
              </a:spcBef>
            </a:pPr>
            <a:r>
              <a:rPr lang="en-US" sz="4400" spc="-15" dirty="0" smtClean="0"/>
              <a:t>WIOA Orientation </a:t>
            </a:r>
            <a:endParaRPr sz="4400" dirty="0"/>
          </a:p>
        </p:txBody>
      </p:sp>
      <p:sp>
        <p:nvSpPr>
          <p:cNvPr id="3" name="object 3"/>
          <p:cNvSpPr txBox="1"/>
          <p:nvPr/>
        </p:nvSpPr>
        <p:spPr>
          <a:xfrm>
            <a:off x="441568" y="1981200"/>
            <a:ext cx="8473832" cy="4019177"/>
          </a:xfrm>
          <a:prstGeom prst="rect">
            <a:avLst/>
          </a:prstGeom>
        </p:spPr>
        <p:txBody>
          <a:bodyPr vert="horz" wrap="square" lIns="0" tIns="97155" rIns="0" bIns="0" rtlCol="0">
            <a:spAutoFit/>
          </a:bodyPr>
          <a:lstStyle/>
          <a:p>
            <a:pPr marL="12700" marR="5080">
              <a:lnSpc>
                <a:spcPct val="80000"/>
              </a:lnSpc>
              <a:spcBef>
                <a:spcPts val="765"/>
              </a:spcBef>
            </a:pPr>
            <a:r>
              <a:rPr sz="2800" b="1" spc="-5" dirty="0">
                <a:latin typeface="Calibri"/>
                <a:cs typeface="Calibri"/>
              </a:rPr>
              <a:t>All </a:t>
            </a:r>
            <a:r>
              <a:rPr sz="2800" b="1" spc="-15" dirty="0">
                <a:latin typeface="Calibri"/>
                <a:cs typeface="Calibri"/>
              </a:rPr>
              <a:t>Recipients </a:t>
            </a:r>
            <a:r>
              <a:rPr lang="en-US" sz="2800" b="1" spc="-15" dirty="0" smtClean="0">
                <a:latin typeface="Calibri"/>
                <a:cs typeface="Calibri"/>
              </a:rPr>
              <a:t>that </a:t>
            </a:r>
            <a:r>
              <a:rPr lang="en-US" sz="2800" b="1" u="sng" spc="-15" dirty="0" smtClean="0">
                <a:latin typeface="Calibri"/>
                <a:cs typeface="Calibri"/>
              </a:rPr>
              <a:t>m</a:t>
            </a:r>
            <a:r>
              <a:rPr sz="2800" b="1" u="sng" spc="-15" dirty="0" smtClean="0">
                <a:latin typeface="Calibri"/>
                <a:cs typeface="Calibri"/>
              </a:rPr>
              <a:t>ust </a:t>
            </a:r>
            <a:r>
              <a:rPr lang="en-US" sz="2800" b="1" u="sng" spc="-10" dirty="0">
                <a:latin typeface="Calibri"/>
                <a:cs typeface="Calibri"/>
              </a:rPr>
              <a:t>c</a:t>
            </a:r>
            <a:r>
              <a:rPr sz="2800" b="1" u="sng" spc="-10" dirty="0" smtClean="0">
                <a:latin typeface="Calibri"/>
                <a:cs typeface="Calibri"/>
              </a:rPr>
              <a:t>omply </a:t>
            </a:r>
            <a:r>
              <a:rPr lang="en-US" sz="2800" b="1" spc="-5" dirty="0">
                <a:latin typeface="Calibri"/>
                <a:cs typeface="Calibri"/>
              </a:rPr>
              <a:t>w</a:t>
            </a:r>
            <a:r>
              <a:rPr sz="2800" b="1" spc="-5" dirty="0" smtClean="0">
                <a:latin typeface="Calibri"/>
                <a:cs typeface="Calibri"/>
              </a:rPr>
              <a:t>ith </a:t>
            </a:r>
            <a:r>
              <a:rPr lang="en-US" sz="2800" b="1" spc="-5" dirty="0" smtClean="0">
                <a:latin typeface="Calibri"/>
                <a:cs typeface="Calibri"/>
              </a:rPr>
              <a:t>WIOA </a:t>
            </a:r>
            <a:r>
              <a:rPr lang="en-US" sz="2800" b="1" spc="-10" dirty="0">
                <a:latin typeface="Calibri"/>
                <a:cs typeface="Calibri"/>
              </a:rPr>
              <a:t>c</a:t>
            </a:r>
            <a:r>
              <a:rPr sz="2800" b="1" spc="-10" dirty="0" smtClean="0">
                <a:latin typeface="Calibri"/>
                <a:cs typeface="Calibri"/>
              </a:rPr>
              <a:t>omplaint </a:t>
            </a:r>
            <a:r>
              <a:rPr lang="en-US" sz="2800" b="1" spc="-15" dirty="0">
                <a:latin typeface="Calibri"/>
                <a:cs typeface="Calibri"/>
              </a:rPr>
              <a:t>p</a:t>
            </a:r>
            <a:r>
              <a:rPr sz="2800" b="1" spc="-15" dirty="0" smtClean="0">
                <a:latin typeface="Calibri"/>
                <a:cs typeface="Calibri"/>
              </a:rPr>
              <a:t>rocedures </a:t>
            </a:r>
            <a:r>
              <a:rPr lang="en-US" sz="2800" b="1" spc="-5" dirty="0" smtClean="0">
                <a:latin typeface="Calibri"/>
                <a:cs typeface="Calibri"/>
              </a:rPr>
              <a:t>include</a:t>
            </a:r>
            <a:r>
              <a:rPr sz="2800" b="1" spc="-10" dirty="0" smtClean="0">
                <a:latin typeface="Calibri"/>
                <a:cs typeface="Calibri"/>
              </a:rPr>
              <a:t>:</a:t>
            </a:r>
            <a:endParaRPr lang="en-US" sz="2800" b="1" spc="-10" dirty="0" smtClean="0">
              <a:latin typeface="Calibri"/>
              <a:cs typeface="Calibri"/>
            </a:endParaRPr>
          </a:p>
          <a:p>
            <a:pPr marL="698500" indent="-228600">
              <a:lnSpc>
                <a:spcPts val="2845"/>
              </a:lnSpc>
              <a:buFont typeface="Arial"/>
              <a:buChar char="•"/>
              <a:tabLst>
                <a:tab pos="698500" algn="l"/>
              </a:tabLst>
            </a:pPr>
            <a:r>
              <a:rPr sz="2400" spc="-10" dirty="0" smtClean="0">
                <a:latin typeface="Calibri"/>
                <a:cs typeface="Calibri"/>
              </a:rPr>
              <a:t>State-level </a:t>
            </a:r>
            <a:r>
              <a:rPr sz="2400" spc="-5" dirty="0">
                <a:latin typeface="Calibri"/>
                <a:cs typeface="Calibri"/>
              </a:rPr>
              <a:t>agencies </a:t>
            </a:r>
            <a:r>
              <a:rPr sz="2400" spc="-10" dirty="0">
                <a:latin typeface="Calibri"/>
                <a:cs typeface="Calibri"/>
              </a:rPr>
              <a:t>that administer WIOA</a:t>
            </a:r>
            <a:r>
              <a:rPr sz="2400" spc="-50" dirty="0">
                <a:latin typeface="Calibri"/>
                <a:cs typeface="Calibri"/>
              </a:rPr>
              <a:t> </a:t>
            </a:r>
            <a:r>
              <a:rPr sz="2400" spc="-5" dirty="0">
                <a:latin typeface="Calibri"/>
                <a:cs typeface="Calibri"/>
              </a:rPr>
              <a:t>funds</a:t>
            </a:r>
            <a:endParaRPr sz="2400" dirty="0">
              <a:latin typeface="Calibri"/>
              <a:cs typeface="Calibri"/>
            </a:endParaRPr>
          </a:p>
          <a:p>
            <a:pPr marL="698500" indent="-228600">
              <a:lnSpc>
                <a:spcPts val="2800"/>
              </a:lnSpc>
              <a:buFont typeface="Arial"/>
              <a:buChar char="•"/>
              <a:tabLst>
                <a:tab pos="698500" algn="l"/>
              </a:tabLst>
            </a:pPr>
            <a:r>
              <a:rPr sz="2400" spc="-15" dirty="0">
                <a:latin typeface="Calibri"/>
                <a:cs typeface="Calibri"/>
              </a:rPr>
              <a:t>State </a:t>
            </a:r>
            <a:r>
              <a:rPr sz="2400" spc="-5" dirty="0">
                <a:latin typeface="Calibri"/>
                <a:cs typeface="Calibri"/>
              </a:rPr>
              <a:t>Employment </a:t>
            </a:r>
            <a:r>
              <a:rPr sz="2400" dirty="0">
                <a:latin typeface="Calibri"/>
                <a:cs typeface="Calibri"/>
              </a:rPr>
              <a:t>Security </a:t>
            </a:r>
            <a:r>
              <a:rPr sz="2400" spc="-5" dirty="0">
                <a:latin typeface="Calibri"/>
                <a:cs typeface="Calibri"/>
              </a:rPr>
              <a:t>Agencies</a:t>
            </a:r>
            <a:r>
              <a:rPr sz="2400" spc="-80" dirty="0">
                <a:latin typeface="Calibri"/>
                <a:cs typeface="Calibri"/>
              </a:rPr>
              <a:t> </a:t>
            </a:r>
            <a:r>
              <a:rPr sz="2400" spc="-5" dirty="0">
                <a:latin typeface="Calibri"/>
                <a:cs typeface="Calibri"/>
              </a:rPr>
              <a:t>(UI)</a:t>
            </a:r>
            <a:endParaRPr sz="2400" dirty="0">
              <a:latin typeface="Calibri"/>
              <a:cs typeface="Calibri"/>
            </a:endParaRPr>
          </a:p>
          <a:p>
            <a:pPr marL="698500" indent="-228600">
              <a:lnSpc>
                <a:spcPts val="2800"/>
              </a:lnSpc>
              <a:buFont typeface="Arial"/>
              <a:buChar char="•"/>
              <a:tabLst>
                <a:tab pos="698500" algn="l"/>
              </a:tabLst>
            </a:pPr>
            <a:r>
              <a:rPr sz="2400" spc="-15" dirty="0">
                <a:latin typeface="Calibri"/>
                <a:cs typeface="Calibri"/>
              </a:rPr>
              <a:t>Core </a:t>
            </a:r>
            <a:r>
              <a:rPr sz="2400" spc="-10" dirty="0">
                <a:latin typeface="Calibri"/>
                <a:cs typeface="Calibri"/>
              </a:rPr>
              <a:t>WIOA</a:t>
            </a:r>
            <a:r>
              <a:rPr sz="2400" dirty="0">
                <a:latin typeface="Calibri"/>
                <a:cs typeface="Calibri"/>
              </a:rPr>
              <a:t> </a:t>
            </a:r>
            <a:r>
              <a:rPr sz="2400" spc="-15" dirty="0">
                <a:latin typeface="Calibri"/>
                <a:cs typeface="Calibri"/>
              </a:rPr>
              <a:t>Partners</a:t>
            </a:r>
            <a:endParaRPr sz="2400" dirty="0">
              <a:latin typeface="Calibri"/>
              <a:cs typeface="Calibri"/>
            </a:endParaRPr>
          </a:p>
          <a:p>
            <a:pPr marL="698500" indent="-228600">
              <a:lnSpc>
                <a:spcPts val="2810"/>
              </a:lnSpc>
              <a:buFont typeface="Arial"/>
              <a:buChar char="•"/>
              <a:tabLst>
                <a:tab pos="698500" algn="l"/>
              </a:tabLst>
            </a:pPr>
            <a:r>
              <a:rPr sz="2400" spc="-20" dirty="0">
                <a:latin typeface="Calibri"/>
                <a:cs typeface="Calibri"/>
              </a:rPr>
              <a:t>State </a:t>
            </a:r>
            <a:r>
              <a:rPr sz="2400" spc="-5" dirty="0">
                <a:latin typeface="Calibri"/>
                <a:cs typeface="Calibri"/>
              </a:rPr>
              <a:t>and </a:t>
            </a:r>
            <a:r>
              <a:rPr sz="2400" spc="-10" dirty="0">
                <a:latin typeface="Calibri"/>
                <a:cs typeface="Calibri"/>
              </a:rPr>
              <a:t>Local </a:t>
            </a:r>
            <a:r>
              <a:rPr sz="2400" spc="-25" dirty="0">
                <a:latin typeface="Calibri"/>
                <a:cs typeface="Calibri"/>
              </a:rPr>
              <a:t>Workforce </a:t>
            </a:r>
            <a:r>
              <a:rPr sz="2400" spc="-10" dirty="0">
                <a:latin typeface="Calibri"/>
                <a:cs typeface="Calibri"/>
              </a:rPr>
              <a:t>Development</a:t>
            </a:r>
            <a:r>
              <a:rPr sz="2400" spc="15" dirty="0">
                <a:latin typeface="Calibri"/>
                <a:cs typeface="Calibri"/>
              </a:rPr>
              <a:t> </a:t>
            </a:r>
            <a:r>
              <a:rPr sz="2400" spc="-10" dirty="0">
                <a:latin typeface="Calibri"/>
                <a:cs typeface="Calibri"/>
              </a:rPr>
              <a:t>Boards</a:t>
            </a:r>
            <a:endParaRPr sz="2400" dirty="0">
              <a:latin typeface="Calibri"/>
              <a:cs typeface="Calibri"/>
            </a:endParaRPr>
          </a:p>
          <a:p>
            <a:pPr marL="698500" indent="-228600">
              <a:lnSpc>
                <a:spcPts val="2800"/>
              </a:lnSpc>
              <a:buFont typeface="Arial"/>
              <a:buChar char="•"/>
              <a:tabLst>
                <a:tab pos="698500" algn="l"/>
              </a:tabLst>
            </a:pPr>
            <a:r>
              <a:rPr sz="2400" spc="-40" dirty="0">
                <a:latin typeface="Calibri"/>
                <a:cs typeface="Calibri"/>
              </a:rPr>
              <a:t>LWDB </a:t>
            </a:r>
            <a:r>
              <a:rPr sz="2400" spc="-15" dirty="0">
                <a:latin typeface="Calibri"/>
                <a:cs typeface="Calibri"/>
              </a:rPr>
              <a:t>Grant </a:t>
            </a:r>
            <a:r>
              <a:rPr sz="2400" spc="-5" dirty="0">
                <a:latin typeface="Calibri"/>
                <a:cs typeface="Calibri"/>
              </a:rPr>
              <a:t>Recipients </a:t>
            </a:r>
            <a:r>
              <a:rPr sz="2400" dirty="0">
                <a:latin typeface="Calibri"/>
                <a:cs typeface="Calibri"/>
              </a:rPr>
              <a:t>(Service</a:t>
            </a:r>
            <a:r>
              <a:rPr sz="2400" spc="-5" dirty="0">
                <a:latin typeface="Calibri"/>
                <a:cs typeface="Calibri"/>
              </a:rPr>
              <a:t> </a:t>
            </a:r>
            <a:r>
              <a:rPr sz="2400" spc="-15" dirty="0">
                <a:latin typeface="Calibri"/>
                <a:cs typeface="Calibri"/>
              </a:rPr>
              <a:t>Providers)</a:t>
            </a:r>
            <a:endParaRPr sz="2400" dirty="0">
              <a:latin typeface="Calibri"/>
              <a:cs typeface="Calibri"/>
            </a:endParaRPr>
          </a:p>
          <a:p>
            <a:pPr marL="698500" indent="-228600">
              <a:lnSpc>
                <a:spcPts val="2800"/>
              </a:lnSpc>
              <a:buFont typeface="Arial"/>
              <a:buChar char="•"/>
              <a:tabLst>
                <a:tab pos="698500" algn="l"/>
              </a:tabLst>
            </a:pPr>
            <a:r>
              <a:rPr sz="2400" spc="-10" dirty="0">
                <a:latin typeface="Calibri"/>
                <a:cs typeface="Calibri"/>
              </a:rPr>
              <a:t>One-Stop</a:t>
            </a:r>
            <a:r>
              <a:rPr sz="2400" dirty="0">
                <a:latin typeface="Calibri"/>
                <a:cs typeface="Calibri"/>
              </a:rPr>
              <a:t> </a:t>
            </a:r>
            <a:r>
              <a:rPr sz="2400" spc="-20" dirty="0">
                <a:latin typeface="Calibri"/>
                <a:cs typeface="Calibri"/>
              </a:rPr>
              <a:t>Operators</a:t>
            </a:r>
            <a:endParaRPr sz="2400" dirty="0">
              <a:latin typeface="Calibri"/>
              <a:cs typeface="Calibri"/>
            </a:endParaRPr>
          </a:p>
          <a:p>
            <a:pPr marL="698500" indent="-228600">
              <a:lnSpc>
                <a:spcPts val="2810"/>
              </a:lnSpc>
              <a:buFont typeface="Arial"/>
              <a:buChar char="•"/>
              <a:tabLst>
                <a:tab pos="698500" algn="l"/>
              </a:tabLst>
            </a:pPr>
            <a:r>
              <a:rPr sz="2400" spc="-5" dirty="0">
                <a:latin typeface="Calibri"/>
                <a:cs typeface="Calibri"/>
              </a:rPr>
              <a:t>Eligible </a:t>
            </a:r>
            <a:r>
              <a:rPr sz="2400" spc="-25" dirty="0">
                <a:latin typeface="Calibri"/>
                <a:cs typeface="Calibri"/>
              </a:rPr>
              <a:t>Training</a:t>
            </a:r>
            <a:r>
              <a:rPr sz="2400" spc="-20" dirty="0">
                <a:latin typeface="Calibri"/>
                <a:cs typeface="Calibri"/>
              </a:rPr>
              <a:t> </a:t>
            </a:r>
            <a:r>
              <a:rPr sz="2400" spc="-15" dirty="0">
                <a:latin typeface="Calibri"/>
                <a:cs typeface="Calibri"/>
              </a:rPr>
              <a:t>Providers</a:t>
            </a:r>
            <a:endParaRPr sz="2400" dirty="0">
              <a:latin typeface="Calibri"/>
              <a:cs typeface="Calibri"/>
            </a:endParaRPr>
          </a:p>
          <a:p>
            <a:pPr marL="698500" indent="-228600">
              <a:lnSpc>
                <a:spcPts val="2800"/>
              </a:lnSpc>
              <a:buFont typeface="Arial"/>
              <a:buChar char="•"/>
              <a:tabLst>
                <a:tab pos="698500" algn="l"/>
              </a:tabLst>
            </a:pPr>
            <a:r>
              <a:rPr sz="2400" spc="-5" dirty="0">
                <a:latin typeface="Calibri"/>
                <a:cs typeface="Calibri"/>
              </a:rPr>
              <a:t>On-the-job </a:t>
            </a:r>
            <a:r>
              <a:rPr sz="2400" spc="-15" dirty="0">
                <a:latin typeface="Calibri"/>
                <a:cs typeface="Calibri"/>
              </a:rPr>
              <a:t>(OJT) </a:t>
            </a:r>
            <a:r>
              <a:rPr sz="2400" spc="-10" dirty="0">
                <a:latin typeface="Calibri"/>
                <a:cs typeface="Calibri"/>
              </a:rPr>
              <a:t>employers/ </a:t>
            </a:r>
            <a:r>
              <a:rPr sz="2400" spc="-30" dirty="0">
                <a:latin typeface="Calibri"/>
                <a:cs typeface="Calibri"/>
              </a:rPr>
              <a:t>Work </a:t>
            </a:r>
            <a:r>
              <a:rPr sz="2400" dirty="0">
                <a:latin typeface="Calibri"/>
                <a:cs typeface="Calibri"/>
              </a:rPr>
              <a:t>Experience</a:t>
            </a:r>
            <a:r>
              <a:rPr sz="2400" spc="10" dirty="0">
                <a:latin typeface="Calibri"/>
                <a:cs typeface="Calibri"/>
              </a:rPr>
              <a:t> </a:t>
            </a:r>
            <a:r>
              <a:rPr sz="2400" spc="-10" dirty="0">
                <a:latin typeface="Calibri"/>
                <a:cs typeface="Calibri"/>
              </a:rPr>
              <a:t>employers</a:t>
            </a:r>
            <a:endParaRPr sz="2400" dirty="0">
              <a:latin typeface="Calibri"/>
              <a:cs typeface="Calibri"/>
            </a:endParaRPr>
          </a:p>
          <a:p>
            <a:pPr marL="698500" indent="-228600">
              <a:lnSpc>
                <a:spcPts val="2840"/>
              </a:lnSpc>
              <a:buFont typeface="Arial"/>
              <a:buChar char="•"/>
              <a:tabLst>
                <a:tab pos="698500" algn="l"/>
              </a:tabLst>
            </a:pPr>
            <a:r>
              <a:rPr sz="2400" spc="-10" dirty="0">
                <a:latin typeface="Calibri"/>
                <a:cs typeface="Calibri"/>
              </a:rPr>
              <a:t>One-Stop</a:t>
            </a:r>
            <a:r>
              <a:rPr sz="2400" dirty="0">
                <a:latin typeface="Calibri"/>
                <a:cs typeface="Calibri"/>
              </a:rPr>
              <a:t> </a:t>
            </a:r>
            <a:r>
              <a:rPr sz="2400" spc="-5" dirty="0">
                <a:latin typeface="Calibri"/>
                <a:cs typeface="Calibri"/>
              </a:rPr>
              <a:t>partners</a:t>
            </a:r>
            <a:endParaRPr sz="2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40544</TotalTime>
  <Words>2196</Words>
  <Application>Microsoft Office PowerPoint</Application>
  <PresentationFormat>On-screen Show (4:3)</PresentationFormat>
  <Paragraphs>232</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Tw Cen MT</vt:lpstr>
      <vt:lpstr>Verdana</vt:lpstr>
      <vt:lpstr>Wingdings</vt:lpstr>
      <vt:lpstr>Office Theme</vt:lpstr>
      <vt:lpstr>State of Missouri Department of Higher Education and  Workforce  Development (DHEWD)</vt:lpstr>
      <vt:lpstr>State EO Officer </vt:lpstr>
      <vt:lpstr>Missouri’s-Equal Opportunity Leadership Staff</vt:lpstr>
      <vt:lpstr>Term to Know: WIOA</vt:lpstr>
      <vt:lpstr>Term to Know: Recipient</vt:lpstr>
      <vt:lpstr>PowerPoint Presentation</vt:lpstr>
      <vt:lpstr>WIOA Section 188  Nondiscrimination &amp; Equal Opportunity </vt:lpstr>
      <vt:lpstr>WIOA EO Orientation </vt:lpstr>
      <vt:lpstr>WIOA Orientation </vt:lpstr>
      <vt:lpstr>Who May File a Discrimination  Complaint under WIOA?</vt:lpstr>
      <vt:lpstr>WIOA Prohibits Discrimination on the Basis of:</vt:lpstr>
      <vt:lpstr>PowerPoint Presentation</vt:lpstr>
      <vt:lpstr>WIOA Section 188 Discrimination  Complaint Filing Options</vt:lpstr>
      <vt:lpstr>WIOA EO Orientation </vt:lpstr>
      <vt:lpstr>WIOA Section 188 Discrimination  Complaint Filing Options</vt:lpstr>
      <vt:lpstr>WIOA Discrimination Complaint Procedures</vt:lpstr>
      <vt:lpstr>Types of WIOA Discrimination Complaints</vt:lpstr>
      <vt:lpstr>WIOA Discrimination Complaint Procedures</vt:lpstr>
      <vt:lpstr>WIOA Discrimination Complaint Due Process Guarantees</vt:lpstr>
      <vt:lpstr>Specific WIOA Discrimination Required Elements</vt:lpstr>
      <vt:lpstr>Note: Confidentiality</vt:lpstr>
      <vt:lpstr>Harassment is Prohibited under WIOA</vt:lpstr>
      <vt:lpstr>Retaliation</vt:lpstr>
      <vt:lpstr>Criminal Fraud, Waste and Abuse</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Dunn, Becky</dc:creator>
  <cp:lastModifiedBy>Smith, Danielle</cp:lastModifiedBy>
  <cp:revision>156</cp:revision>
  <dcterms:created xsi:type="dcterms:W3CDTF">2020-02-21T20:24:16Z</dcterms:created>
  <dcterms:modified xsi:type="dcterms:W3CDTF">2023-03-14T20:06:06Z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2020-02-21T00:00:00Z</vt:filetime>
  </property>
  <property fmtid="{D5CDD505-2E9C-101B-9397-08002B2CF9AE}" pid="3" name="Creator">
    <vt:lpwstr>Acrobat PDFMaker 19 for PowerPoint</vt:lpwstr>
  </property>
  <property fmtid="{D5CDD505-2E9C-101B-9397-08002B2CF9AE}" pid="4" name="LastSaved">
    <vt:filetime>2020-02-21T00:00:00Z</vt:filetime>
  </property>
</Properties>
</file>